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8"/>
  </p:notesMasterIdLst>
  <p:handoutMasterIdLst>
    <p:handoutMasterId r:id="rId239"/>
  </p:handoutMasterIdLst>
  <p:sldIdLst>
    <p:sldId id="440" r:id="rId5"/>
    <p:sldId id="443" r:id="rId6"/>
    <p:sldId id="442" r:id="rId7"/>
    <p:sldId id="444" r:id="rId8"/>
    <p:sldId id="445" r:id="rId9"/>
    <p:sldId id="1115" r:id="rId10"/>
    <p:sldId id="1116" r:id="rId11"/>
    <p:sldId id="1117" r:id="rId12"/>
    <p:sldId id="1118" r:id="rId13"/>
    <p:sldId id="1119" r:id="rId14"/>
    <p:sldId id="1120" r:id="rId15"/>
    <p:sldId id="452" r:id="rId16"/>
    <p:sldId id="987" r:id="rId17"/>
    <p:sldId id="454" r:id="rId18"/>
    <p:sldId id="460" r:id="rId19"/>
    <p:sldId id="468" r:id="rId20"/>
    <p:sldId id="471" r:id="rId21"/>
    <p:sldId id="473" r:id="rId22"/>
    <p:sldId id="472" r:id="rId23"/>
    <p:sldId id="1075" r:id="rId24"/>
    <p:sldId id="475" r:id="rId25"/>
    <p:sldId id="477" r:id="rId26"/>
    <p:sldId id="479" r:id="rId27"/>
    <p:sldId id="478" r:id="rId28"/>
    <p:sldId id="480" r:id="rId29"/>
    <p:sldId id="481" r:id="rId30"/>
    <p:sldId id="483" r:id="rId31"/>
    <p:sldId id="485" r:id="rId32"/>
    <p:sldId id="491" r:id="rId33"/>
    <p:sldId id="488" r:id="rId34"/>
    <p:sldId id="666" r:id="rId35"/>
    <p:sldId id="1079" r:id="rId36"/>
    <p:sldId id="496" r:id="rId37"/>
    <p:sldId id="1121" r:id="rId38"/>
    <p:sldId id="497" r:id="rId39"/>
    <p:sldId id="1081" r:id="rId40"/>
    <p:sldId id="1080" r:id="rId41"/>
    <p:sldId id="499" r:id="rId42"/>
    <p:sldId id="1082" r:id="rId43"/>
    <p:sldId id="500" r:id="rId44"/>
    <p:sldId id="502" r:id="rId45"/>
    <p:sldId id="501" r:id="rId46"/>
    <p:sldId id="1083" r:id="rId47"/>
    <p:sldId id="1084" r:id="rId48"/>
    <p:sldId id="929" r:id="rId49"/>
    <p:sldId id="506" r:id="rId50"/>
    <p:sldId id="1147" r:id="rId51"/>
    <p:sldId id="511" r:id="rId52"/>
    <p:sldId id="930" r:id="rId53"/>
    <p:sldId id="1122" r:id="rId54"/>
    <p:sldId id="512" r:id="rId55"/>
    <p:sldId id="1148" r:id="rId56"/>
    <p:sldId id="1068" r:id="rId57"/>
    <p:sldId id="1070" r:id="rId58"/>
    <p:sldId id="517" r:id="rId59"/>
    <p:sldId id="524" r:id="rId60"/>
    <p:sldId id="683" r:id="rId61"/>
    <p:sldId id="684" r:id="rId62"/>
    <p:sldId id="685" r:id="rId63"/>
    <p:sldId id="686" r:id="rId64"/>
    <p:sldId id="531" r:id="rId65"/>
    <p:sldId id="1123" r:id="rId66"/>
    <p:sldId id="1124" r:id="rId67"/>
    <p:sldId id="1125" r:id="rId68"/>
    <p:sldId id="1126" r:id="rId69"/>
    <p:sldId id="1127" r:id="rId70"/>
    <p:sldId id="537" r:id="rId71"/>
    <p:sldId id="1128" r:id="rId72"/>
    <p:sldId id="1129" r:id="rId73"/>
    <p:sldId id="1130" r:id="rId74"/>
    <p:sldId id="1131" r:id="rId75"/>
    <p:sldId id="1132" r:id="rId76"/>
    <p:sldId id="1133" r:id="rId77"/>
    <p:sldId id="1134" r:id="rId78"/>
    <p:sldId id="1135" r:id="rId79"/>
    <p:sldId id="1136" r:id="rId80"/>
    <p:sldId id="845" r:id="rId81"/>
    <p:sldId id="1137" r:id="rId82"/>
    <p:sldId id="548" r:id="rId83"/>
    <p:sldId id="550" r:id="rId84"/>
    <p:sldId id="552" r:id="rId85"/>
    <p:sldId id="549" r:id="rId86"/>
    <p:sldId id="1076" r:id="rId87"/>
    <p:sldId id="553" r:id="rId88"/>
    <p:sldId id="554" r:id="rId89"/>
    <p:sldId id="555" r:id="rId90"/>
    <p:sldId id="672" r:id="rId91"/>
    <p:sldId id="847" r:id="rId92"/>
    <p:sldId id="934" r:id="rId93"/>
    <p:sldId id="703" r:id="rId94"/>
    <p:sldId id="558" r:id="rId95"/>
    <p:sldId id="559" r:id="rId96"/>
    <p:sldId id="673" r:id="rId97"/>
    <p:sldId id="566" r:id="rId98"/>
    <p:sldId id="567" r:id="rId99"/>
    <p:sldId id="722" r:id="rId100"/>
    <p:sldId id="568" r:id="rId101"/>
    <p:sldId id="853" r:id="rId102"/>
    <p:sldId id="571" r:id="rId103"/>
    <p:sldId id="572" r:id="rId104"/>
    <p:sldId id="574" r:id="rId105"/>
    <p:sldId id="1138" r:id="rId106"/>
    <p:sldId id="1078" r:id="rId107"/>
    <p:sldId id="1114" r:id="rId108"/>
    <p:sldId id="1139" r:id="rId109"/>
    <p:sldId id="1140" r:id="rId110"/>
    <p:sldId id="576" r:id="rId111"/>
    <p:sldId id="676" r:id="rId112"/>
    <p:sldId id="1077" r:id="rId113"/>
    <p:sldId id="694" r:id="rId114"/>
    <p:sldId id="704" r:id="rId115"/>
    <p:sldId id="678" r:id="rId116"/>
    <p:sldId id="579" r:id="rId117"/>
    <p:sldId id="581" r:id="rId118"/>
    <p:sldId id="1085" r:id="rId119"/>
    <p:sldId id="588" r:id="rId120"/>
    <p:sldId id="1086" r:id="rId121"/>
    <p:sldId id="1087" r:id="rId122"/>
    <p:sldId id="938" r:id="rId123"/>
    <p:sldId id="1141" r:id="rId124"/>
    <p:sldId id="1088" r:id="rId125"/>
    <p:sldId id="1142" r:id="rId126"/>
    <p:sldId id="1143" r:id="rId127"/>
    <p:sldId id="1089" r:id="rId128"/>
    <p:sldId id="1144" r:id="rId129"/>
    <p:sldId id="1090" r:id="rId130"/>
    <p:sldId id="1145" r:id="rId131"/>
    <p:sldId id="1146" r:id="rId132"/>
    <p:sldId id="1033" r:id="rId133"/>
    <p:sldId id="1074" r:id="rId134"/>
    <p:sldId id="595" r:id="rId135"/>
    <p:sldId id="1091" r:id="rId136"/>
    <p:sldId id="607" r:id="rId137"/>
    <p:sldId id="608" r:id="rId138"/>
    <p:sldId id="1092" r:id="rId139"/>
    <p:sldId id="1093" r:id="rId140"/>
    <p:sldId id="1094" r:id="rId141"/>
    <p:sldId id="1095" r:id="rId142"/>
    <p:sldId id="1096" r:id="rId143"/>
    <p:sldId id="1097" r:id="rId144"/>
    <p:sldId id="1098" r:id="rId145"/>
    <p:sldId id="873" r:id="rId146"/>
    <p:sldId id="947" r:id="rId147"/>
    <p:sldId id="948" r:id="rId148"/>
    <p:sldId id="949" r:id="rId149"/>
    <p:sldId id="950" r:id="rId150"/>
    <p:sldId id="1015" r:id="rId151"/>
    <p:sldId id="1047" r:id="rId152"/>
    <p:sldId id="749" r:id="rId153"/>
    <p:sldId id="876" r:id="rId154"/>
    <p:sldId id="1099" r:id="rId155"/>
    <p:sldId id="1048" r:id="rId156"/>
    <p:sldId id="877" r:id="rId157"/>
    <p:sldId id="1049" r:id="rId158"/>
    <p:sldId id="1050" r:id="rId159"/>
    <p:sldId id="878" r:id="rId160"/>
    <p:sldId id="1051" r:id="rId161"/>
    <p:sldId id="1100" r:id="rId162"/>
    <p:sldId id="879" r:id="rId163"/>
    <p:sldId id="1101" r:id="rId164"/>
    <p:sldId id="880" r:id="rId165"/>
    <p:sldId id="881" r:id="rId166"/>
    <p:sldId id="1052" r:id="rId167"/>
    <p:sldId id="882" r:id="rId168"/>
    <p:sldId id="945" r:id="rId169"/>
    <p:sldId id="1018" r:id="rId170"/>
    <p:sldId id="946" r:id="rId171"/>
    <p:sldId id="750" r:id="rId172"/>
    <p:sldId id="752" r:id="rId173"/>
    <p:sldId id="762" r:id="rId174"/>
    <p:sldId id="1053" r:id="rId175"/>
    <p:sldId id="1054" r:id="rId176"/>
    <p:sldId id="765" r:id="rId177"/>
    <p:sldId id="766" r:id="rId178"/>
    <p:sldId id="767" r:id="rId179"/>
    <p:sldId id="773" r:id="rId180"/>
    <p:sldId id="1055" r:id="rId181"/>
    <p:sldId id="779" r:id="rId182"/>
    <p:sldId id="788" r:id="rId183"/>
    <p:sldId id="784" r:id="rId184"/>
    <p:sldId id="1102" r:id="rId185"/>
    <p:sldId id="790" r:id="rId186"/>
    <p:sldId id="798" r:id="rId187"/>
    <p:sldId id="1103" r:id="rId188"/>
    <p:sldId id="954" r:id="rId189"/>
    <p:sldId id="1104" r:id="rId190"/>
    <p:sldId id="1105" r:id="rId191"/>
    <p:sldId id="955" r:id="rId192"/>
    <p:sldId id="957" r:id="rId193"/>
    <p:sldId id="1106" r:id="rId194"/>
    <p:sldId id="956" r:id="rId195"/>
    <p:sldId id="958" r:id="rId196"/>
    <p:sldId id="960" r:id="rId197"/>
    <p:sldId id="959" r:id="rId198"/>
    <p:sldId id="1056" r:id="rId199"/>
    <p:sldId id="961" r:id="rId200"/>
    <p:sldId id="1107" r:id="rId201"/>
    <p:sldId id="1057" r:id="rId202"/>
    <p:sldId id="962" r:id="rId203"/>
    <p:sldId id="751" r:id="rId204"/>
    <p:sldId id="758" r:id="rId205"/>
    <p:sldId id="1058" r:id="rId206"/>
    <p:sldId id="761" r:id="rId207"/>
    <p:sldId id="763" r:id="rId208"/>
    <p:sldId id="764" r:id="rId209"/>
    <p:sldId id="774" r:id="rId210"/>
    <p:sldId id="768" r:id="rId211"/>
    <p:sldId id="1059" r:id="rId212"/>
    <p:sldId id="776" r:id="rId213"/>
    <p:sldId id="1108" r:id="rId214"/>
    <p:sldId id="777" r:id="rId215"/>
    <p:sldId id="783" r:id="rId216"/>
    <p:sldId id="1060" r:id="rId217"/>
    <p:sldId id="795" r:id="rId218"/>
    <p:sldId id="951" r:id="rId219"/>
    <p:sldId id="1109" r:id="rId220"/>
    <p:sldId id="952" r:id="rId221"/>
    <p:sldId id="755" r:id="rId222"/>
    <p:sldId id="757" r:id="rId223"/>
    <p:sldId id="1110" r:id="rId224"/>
    <p:sldId id="759" r:id="rId225"/>
    <p:sldId id="760" r:id="rId226"/>
    <p:sldId id="1061" r:id="rId227"/>
    <p:sldId id="770" r:id="rId228"/>
    <p:sldId id="1111" r:id="rId229"/>
    <p:sldId id="772" r:id="rId230"/>
    <p:sldId id="1062" r:id="rId231"/>
    <p:sldId id="778" r:id="rId232"/>
    <p:sldId id="787" r:id="rId233"/>
    <p:sldId id="1063" r:id="rId234"/>
    <p:sldId id="1112" r:id="rId235"/>
    <p:sldId id="792" r:id="rId236"/>
    <p:sldId id="1113" r:id="rId237"/>
  </p:sldIdLst>
  <p:sldSz cx="12188825" cy="6858000"/>
  <p:notesSz cx="7010400" cy="92964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25ED5-71BC-4BB1-9D14-573241FC6FDB}" v="4" dt="2021-06-22T11:18:35.971"/>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98" autoAdjust="0"/>
    <p:restoredTop sz="94280" autoAdjust="0"/>
  </p:normalViewPr>
  <p:slideViewPr>
    <p:cSldViewPr showGuides="1">
      <p:cViewPr varScale="1">
        <p:scale>
          <a:sx n="121" d="100"/>
          <a:sy n="121" d="100"/>
        </p:scale>
        <p:origin x="1584" y="120"/>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notesMaster" Target="notesMasters/notesMaster1.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handoutMaster" Target="handoutMasters/handoutMaster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presProps" Target="presProps.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theme" Target="theme/theme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microsoft.com/office/2016/11/relationships/changesInfo" Target="changesInfos/changesInfo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microsoft.com/office/2015/10/relationships/revisionInfo" Target="revisionInfo.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106" Type="http://schemas.openxmlformats.org/officeDocument/2006/relationships/slide" Target="slides/slide102.xml"/><Relationship Id="rId127" Type="http://schemas.openxmlformats.org/officeDocument/2006/relationships/slide" Target="slides/slide1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caster, Tiresa    (ASD-W)" userId="a9dee0fb-e152-4701-9e8e-6e35da5bc0d4" providerId="ADAL" clId="{40725ED5-71BC-4BB1-9D14-573241FC6FDB}"/>
    <pc:docChg chg="custSel addSld modSld">
      <pc:chgData name="Lancaster, Tiresa    (ASD-W)" userId="a9dee0fb-e152-4701-9e8e-6e35da5bc0d4" providerId="ADAL" clId="{40725ED5-71BC-4BB1-9D14-573241FC6FDB}" dt="2021-06-22T11:19:58.921" v="435" actId="20577"/>
      <pc:docMkLst>
        <pc:docMk/>
      </pc:docMkLst>
      <pc:sldChg chg="modSp">
        <pc:chgData name="Lancaster, Tiresa    (ASD-W)" userId="a9dee0fb-e152-4701-9e8e-6e35da5bc0d4" providerId="ADAL" clId="{40725ED5-71BC-4BB1-9D14-573241FC6FDB}" dt="2021-06-22T11:13:58.642" v="14" actId="14826"/>
        <pc:sldMkLst>
          <pc:docMk/>
          <pc:sldMk cId="213510869" sldId="442"/>
        </pc:sldMkLst>
        <pc:picChg chg="mod">
          <ac:chgData name="Lancaster, Tiresa    (ASD-W)" userId="a9dee0fb-e152-4701-9e8e-6e35da5bc0d4" providerId="ADAL" clId="{40725ED5-71BC-4BB1-9D14-573241FC6FDB}" dt="2021-06-22T11:13:58.642" v="14" actId="14826"/>
          <ac:picMkLst>
            <pc:docMk/>
            <pc:sldMk cId="213510869" sldId="442"/>
            <ac:picMk id="3" creationId="{E931E044-F66D-4F46-8B3B-4120AE3A0369}"/>
          </ac:picMkLst>
        </pc:picChg>
      </pc:sldChg>
      <pc:sldChg chg="modSp mod">
        <pc:chgData name="Lancaster, Tiresa    (ASD-W)" userId="a9dee0fb-e152-4701-9e8e-6e35da5bc0d4" providerId="ADAL" clId="{40725ED5-71BC-4BB1-9D14-573241FC6FDB}" dt="2021-06-22T11:13:12.095" v="13" actId="14826"/>
        <pc:sldMkLst>
          <pc:docMk/>
          <pc:sldMk cId="2987610872" sldId="512"/>
        </pc:sldMkLst>
        <pc:spChg chg="mod">
          <ac:chgData name="Lancaster, Tiresa    (ASD-W)" userId="a9dee0fb-e152-4701-9e8e-6e35da5bc0d4" providerId="ADAL" clId="{40725ED5-71BC-4BB1-9D14-573241FC6FDB}" dt="2021-06-22T11:12:59.682" v="12" actId="20577"/>
          <ac:spMkLst>
            <pc:docMk/>
            <pc:sldMk cId="2987610872" sldId="512"/>
            <ac:spMk id="7" creationId="{00000000-0000-0000-0000-000000000000}"/>
          </ac:spMkLst>
        </pc:spChg>
        <pc:picChg chg="mod">
          <ac:chgData name="Lancaster, Tiresa    (ASD-W)" userId="a9dee0fb-e152-4701-9e8e-6e35da5bc0d4" providerId="ADAL" clId="{40725ED5-71BC-4BB1-9D14-573241FC6FDB}" dt="2021-06-22T11:13:12.095" v="13" actId="14826"/>
          <ac:picMkLst>
            <pc:docMk/>
            <pc:sldMk cId="2987610872" sldId="512"/>
            <ac:picMk id="2" creationId="{00000000-0000-0000-0000-000000000000}"/>
          </ac:picMkLst>
        </pc:picChg>
      </pc:sldChg>
      <pc:sldChg chg="modSp mod">
        <pc:chgData name="Lancaster, Tiresa    (ASD-W)" userId="a9dee0fb-e152-4701-9e8e-6e35da5bc0d4" providerId="ADAL" clId="{40725ED5-71BC-4BB1-9D14-573241FC6FDB}" dt="2021-06-22T11:19:58.921" v="435" actId="20577"/>
        <pc:sldMkLst>
          <pc:docMk/>
          <pc:sldMk cId="2715528446" sldId="1068"/>
        </pc:sldMkLst>
        <pc:spChg chg="mod">
          <ac:chgData name="Lancaster, Tiresa    (ASD-W)" userId="a9dee0fb-e152-4701-9e8e-6e35da5bc0d4" providerId="ADAL" clId="{40725ED5-71BC-4BB1-9D14-573241FC6FDB}" dt="2021-06-22T11:19:58.921" v="435" actId="20577"/>
          <ac:spMkLst>
            <pc:docMk/>
            <pc:sldMk cId="2715528446" sldId="1068"/>
            <ac:spMk id="7" creationId="{00000000-0000-0000-0000-000000000000}"/>
          </ac:spMkLst>
        </pc:spChg>
      </pc:sldChg>
      <pc:sldChg chg="modSp">
        <pc:chgData name="Lancaster, Tiresa    (ASD-W)" userId="a9dee0fb-e152-4701-9e8e-6e35da5bc0d4" providerId="ADAL" clId="{40725ED5-71BC-4BB1-9D14-573241FC6FDB}" dt="2021-06-22T11:12:29.609" v="0" actId="14826"/>
        <pc:sldMkLst>
          <pc:docMk/>
          <pc:sldMk cId="3054379228" sldId="1147"/>
        </pc:sldMkLst>
        <pc:picChg chg="mod">
          <ac:chgData name="Lancaster, Tiresa    (ASD-W)" userId="a9dee0fb-e152-4701-9e8e-6e35da5bc0d4" providerId="ADAL" clId="{40725ED5-71BC-4BB1-9D14-573241FC6FDB}" dt="2021-06-22T11:12:29.609" v="0" actId="14826"/>
          <ac:picMkLst>
            <pc:docMk/>
            <pc:sldMk cId="3054379228" sldId="1147"/>
            <ac:picMk id="2" creationId="{00000000-0000-0000-0000-000000000000}"/>
          </ac:picMkLst>
        </pc:picChg>
      </pc:sldChg>
      <pc:sldChg chg="modSp add mod">
        <pc:chgData name="Lancaster, Tiresa    (ASD-W)" userId="a9dee0fb-e152-4701-9e8e-6e35da5bc0d4" providerId="ADAL" clId="{40725ED5-71BC-4BB1-9D14-573241FC6FDB}" dt="2021-06-22T11:18:35.971" v="433" actId="14826"/>
        <pc:sldMkLst>
          <pc:docMk/>
          <pc:sldMk cId="2416399854" sldId="1148"/>
        </pc:sldMkLst>
        <pc:spChg chg="mod">
          <ac:chgData name="Lancaster, Tiresa    (ASD-W)" userId="a9dee0fb-e152-4701-9e8e-6e35da5bc0d4" providerId="ADAL" clId="{40725ED5-71BC-4BB1-9D14-573241FC6FDB}" dt="2021-06-22T11:18:15.796" v="420" actId="20577"/>
          <ac:spMkLst>
            <pc:docMk/>
            <pc:sldMk cId="2416399854" sldId="1148"/>
            <ac:spMk id="4" creationId="{00000000-0000-0000-0000-000000000000}"/>
          </ac:spMkLst>
        </pc:spChg>
        <pc:spChg chg="mod">
          <ac:chgData name="Lancaster, Tiresa    (ASD-W)" userId="a9dee0fb-e152-4701-9e8e-6e35da5bc0d4" providerId="ADAL" clId="{40725ED5-71BC-4BB1-9D14-573241FC6FDB}" dt="2021-06-22T11:17:04.570" v="94" actId="20577"/>
          <ac:spMkLst>
            <pc:docMk/>
            <pc:sldMk cId="2416399854" sldId="1148"/>
            <ac:spMk id="6" creationId="{00000000-0000-0000-0000-000000000000}"/>
          </ac:spMkLst>
        </pc:spChg>
        <pc:spChg chg="mod">
          <ac:chgData name="Lancaster, Tiresa    (ASD-W)" userId="a9dee0fb-e152-4701-9e8e-6e35da5bc0d4" providerId="ADAL" clId="{40725ED5-71BC-4BB1-9D14-573241FC6FDB}" dt="2021-06-22T11:18:20.902" v="432" actId="20577"/>
          <ac:spMkLst>
            <pc:docMk/>
            <pc:sldMk cId="2416399854" sldId="1148"/>
            <ac:spMk id="7" creationId="{00000000-0000-0000-0000-000000000000}"/>
          </ac:spMkLst>
        </pc:spChg>
        <pc:picChg chg="mod">
          <ac:chgData name="Lancaster, Tiresa    (ASD-W)" userId="a9dee0fb-e152-4701-9e8e-6e35da5bc0d4" providerId="ADAL" clId="{40725ED5-71BC-4BB1-9D14-573241FC6FDB}" dt="2021-06-22T11:18:35.971" v="433" actId="14826"/>
          <ac:picMkLst>
            <pc:docMk/>
            <pc:sldMk cId="2416399854" sldId="1148"/>
            <ac:picMk id="2"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973C59C-4E16-4A64-A766-34DB213E11B3}" type="datetimeFigureOut">
              <a:rPr lang="en-US">
                <a:solidFill>
                  <a:schemeClr val="tx2"/>
                </a:solidFill>
              </a:rPr>
              <a:t>9/2/2021</a:t>
            </a:fld>
            <a:endParaRPr>
              <a:solidFill>
                <a:schemeClr val="tx2"/>
              </a:solidFill>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solidFill>
                  <a:schemeClr val="tx2"/>
                </a:solidFill>
              </a:defRPr>
            </a:lvl1pPr>
          </a:lstStyle>
          <a:p>
            <a:fld id="{F95CF31C-F757-429C-A789-86504F04C3BE}" type="datetimeFigureOut">
              <a:rPr lang="en-US"/>
              <a:pPr/>
              <a:t>9/2/2021</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9/2/2021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9/2/2021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9/2/2021</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9/2/2021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9/2/2021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9/2/2021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9/2/2021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9/2/2021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9/2/2021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9/2/2021</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4612" y="-76200"/>
            <a:ext cx="11963400" cy="3505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lnSpc>
                <a:spcPct val="100000"/>
              </a:lnSpc>
            </a:pPr>
            <a:r>
              <a:rPr lang="en-US" sz="9600" dirty="0">
                <a:latin typeface="Impact" panose="020B0806030902050204" pitchFamily="34" charset="0"/>
                <a:cs typeface="MV Boli" panose="02000500030200090000" pitchFamily="2" charset="0"/>
              </a:rPr>
              <a:t>Leo Hayes High School </a:t>
            </a:r>
          </a:p>
          <a:p>
            <a:pPr algn="ctr">
              <a:lnSpc>
                <a:spcPct val="100000"/>
              </a:lnSpc>
            </a:pPr>
            <a:r>
              <a:rPr lang="en-US" sz="9600" dirty="0">
                <a:latin typeface="Impact" panose="020B0806030902050204" pitchFamily="34" charset="0"/>
                <a:cs typeface="MV Boli" panose="02000500030200090000" pitchFamily="2" charset="0"/>
              </a:rPr>
              <a:t>Graduation Prizes</a:t>
            </a:r>
          </a:p>
        </p:txBody>
      </p:sp>
      <p:sp>
        <p:nvSpPr>
          <p:cNvPr id="5" name="Title 1"/>
          <p:cNvSpPr txBox="1">
            <a:spLocks/>
          </p:cNvSpPr>
          <p:nvPr/>
        </p:nvSpPr>
        <p:spPr>
          <a:xfrm>
            <a:off x="4646612" y="3810000"/>
            <a:ext cx="6246891" cy="2209800"/>
          </a:xfrm>
          <a:prstGeom prst="rect">
            <a:avLst/>
          </a:prstGeom>
        </p:spPr>
        <p:txBody>
          <a:bodyPr>
            <a:normAutofit fontScale="85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lnSpc>
                <a:spcPct val="160000"/>
              </a:lnSpc>
            </a:pPr>
            <a:r>
              <a:rPr lang="en-US" i="1" dirty="0"/>
              <a:t>Photos courtesy of: </a:t>
            </a:r>
          </a:p>
          <a:p>
            <a:pPr algn="ctr">
              <a:lnSpc>
                <a:spcPct val="160000"/>
              </a:lnSpc>
            </a:pPr>
            <a:r>
              <a:rPr lang="en-US" i="1" dirty="0"/>
              <a:t>Mary Ellen </a:t>
            </a:r>
            <a:r>
              <a:rPr lang="en-US" i="1" dirty="0" err="1"/>
              <a:t>Nealis</a:t>
            </a:r>
            <a:endParaRPr lang="en-US" i="1" dirty="0"/>
          </a:p>
          <a:p>
            <a:pPr algn="ctr"/>
            <a:r>
              <a:rPr lang="en-US" i="1" dirty="0"/>
              <a:t>Photography</a:t>
            </a:r>
          </a:p>
        </p:txBody>
      </p:sp>
      <p:pic>
        <p:nvPicPr>
          <p:cNvPr id="4098" name="Picture 2" descr="lhhs1"/>
          <p:cNvPicPr>
            <a:picLocks noChangeAspect="1" noChangeArrowheads="1"/>
          </p:cNvPicPr>
          <p:nvPr/>
        </p:nvPicPr>
        <p:blipFill rotWithShape="1">
          <a:blip r:embed="rId2">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3970" t="5139" r="33896" b="5139"/>
          <a:stretch/>
        </p:blipFill>
        <p:spPr bwMode="auto">
          <a:xfrm>
            <a:off x="1065212" y="3505200"/>
            <a:ext cx="3092285" cy="308492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03938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03730"/>
            <a:ext cx="5715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000" dirty="0"/>
              <a:t>For a worthy student who will be studying music in a post- secondary institution or has been a member in good standing of the music program for all four years of high school. </a:t>
            </a:r>
          </a:p>
        </p:txBody>
      </p:sp>
      <p:sp>
        <p:nvSpPr>
          <p:cNvPr id="5" name="Text Placeholder 2"/>
          <p:cNvSpPr txBox="1">
            <a:spLocks/>
          </p:cNvSpPr>
          <p:nvPr/>
        </p:nvSpPr>
        <p:spPr>
          <a:xfrm>
            <a:off x="531812" y="5486400"/>
            <a:ext cx="5715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Gavin Woodward</a:t>
            </a:r>
          </a:p>
        </p:txBody>
      </p:sp>
      <p:sp>
        <p:nvSpPr>
          <p:cNvPr id="6" name="Title 1"/>
          <p:cNvSpPr txBox="1">
            <a:spLocks/>
          </p:cNvSpPr>
          <p:nvPr/>
        </p:nvSpPr>
        <p:spPr>
          <a:xfrm>
            <a:off x="1065212" y="1121461"/>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BILL MCCAULAY MEMORIAL MUSIC AWARD </a:t>
            </a:r>
          </a:p>
        </p:txBody>
      </p:sp>
      <p:pic>
        <p:nvPicPr>
          <p:cNvPr id="3" name="Picture 2">
            <a:extLst>
              <a:ext uri="{FF2B5EF4-FFF2-40B4-BE49-F238E27FC236}">
                <a16:creationId xmlns:a16="http://schemas.microsoft.com/office/drawing/2014/main" id="{B6EF8FD9-99DE-4EDA-B540-A2B7ACB5E4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3" y="1559611"/>
            <a:ext cx="4023360" cy="5029200"/>
          </a:xfrm>
          <a:prstGeom prst="rect">
            <a:avLst/>
          </a:prstGeom>
        </p:spPr>
      </p:pic>
    </p:spTree>
    <p:extLst>
      <p:ext uri="{BB962C8B-B14F-4D97-AF65-F5344CB8AC3E}">
        <p14:creationId xmlns:p14="http://schemas.microsoft.com/office/powerpoint/2010/main" val="163458959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1336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600" dirty="0"/>
          </a:p>
        </p:txBody>
      </p:sp>
      <p:sp>
        <p:nvSpPr>
          <p:cNvPr id="6" name="Title 1"/>
          <p:cNvSpPr txBox="1">
            <a:spLocks/>
          </p:cNvSpPr>
          <p:nvPr/>
        </p:nvSpPr>
        <p:spPr>
          <a:xfrm>
            <a:off x="530224" y="619584"/>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MURRAY SARGENT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Ella </a:t>
            </a:r>
            <a:r>
              <a:rPr lang="en-US" sz="4800" b="1" dirty="0" err="1"/>
              <a:t>Ramier</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42213" y="1524000"/>
            <a:ext cx="4114800" cy="5143500"/>
          </a:xfrm>
          <a:prstGeom prst="rect">
            <a:avLst/>
          </a:prstGeom>
        </p:spPr>
      </p:pic>
    </p:spTree>
    <p:extLst>
      <p:ext uri="{BB962C8B-B14F-4D97-AF65-F5344CB8AC3E}">
        <p14:creationId xmlns:p14="http://schemas.microsoft.com/office/powerpoint/2010/main" val="213350824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1336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deserving graduate who will pursue a post-secondary education. </a:t>
            </a:r>
          </a:p>
        </p:txBody>
      </p:sp>
      <p:sp>
        <p:nvSpPr>
          <p:cNvPr id="6" name="Title 1"/>
          <p:cNvSpPr txBox="1">
            <a:spLocks/>
          </p:cNvSpPr>
          <p:nvPr/>
        </p:nvSpPr>
        <p:spPr>
          <a:xfrm>
            <a:off x="455612" y="11430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NASHWAAKSIS LIONS CLUB BURSARY</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Nat Scott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73975" y="1600200"/>
            <a:ext cx="3962400" cy="4953000"/>
          </a:xfrm>
          <a:prstGeom prst="rect">
            <a:avLst/>
          </a:prstGeom>
        </p:spPr>
      </p:pic>
    </p:spTree>
    <p:extLst>
      <p:ext uri="{BB962C8B-B14F-4D97-AF65-F5344CB8AC3E}">
        <p14:creationId xmlns:p14="http://schemas.microsoft.com/office/powerpoint/2010/main" val="262365957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1336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deserving graduate who will pursue a post-secondary education. </a:t>
            </a:r>
          </a:p>
        </p:txBody>
      </p:sp>
      <p:sp>
        <p:nvSpPr>
          <p:cNvPr id="6" name="Title 1"/>
          <p:cNvSpPr txBox="1">
            <a:spLocks/>
          </p:cNvSpPr>
          <p:nvPr/>
        </p:nvSpPr>
        <p:spPr>
          <a:xfrm>
            <a:off x="455612" y="11430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NASHWAAKSIS LIONS CLUB BURSARY</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Rakshit</a:t>
            </a:r>
            <a:r>
              <a:rPr lang="en-US" sz="4800" b="1" dirty="0"/>
              <a:t> </a:t>
            </a:r>
            <a:r>
              <a:rPr lang="en-US" sz="4800" b="1" dirty="0" err="1"/>
              <a:t>Galwa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73975" y="1600200"/>
            <a:ext cx="3962400" cy="4953000"/>
          </a:xfrm>
          <a:prstGeom prst="rect">
            <a:avLst/>
          </a:prstGeom>
        </p:spPr>
      </p:pic>
    </p:spTree>
    <p:extLst>
      <p:ext uri="{BB962C8B-B14F-4D97-AF65-F5344CB8AC3E}">
        <p14:creationId xmlns:p14="http://schemas.microsoft.com/office/powerpoint/2010/main" val="273534546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6002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600" dirty="0"/>
          </a:p>
        </p:txBody>
      </p:sp>
      <p:sp>
        <p:nvSpPr>
          <p:cNvPr id="6" name="Title 1"/>
          <p:cNvSpPr txBox="1">
            <a:spLocks/>
          </p:cNvSpPr>
          <p:nvPr/>
        </p:nvSpPr>
        <p:spPr>
          <a:xfrm>
            <a:off x="526213" y="1828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000" dirty="0"/>
              <a:t>2021 CANADA WIDE SCIENCE FAIR COMPETITOR &amp; BRONZE EXCELLENCE AWARD</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Rakshit</a:t>
            </a:r>
            <a:r>
              <a:rPr lang="en-US" sz="4800" b="1" dirty="0"/>
              <a:t> </a:t>
            </a:r>
            <a:r>
              <a:rPr lang="en-US" sz="4800" b="1" dirty="0" err="1"/>
              <a:t>Galwa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3" y="1657350"/>
            <a:ext cx="4023360" cy="5029200"/>
          </a:xfrm>
          <a:prstGeom prst="rect">
            <a:avLst/>
          </a:prstGeom>
        </p:spPr>
      </p:pic>
      <p:sp>
        <p:nvSpPr>
          <p:cNvPr id="3" name="TextBox 2">
            <a:extLst>
              <a:ext uri="{FF2B5EF4-FFF2-40B4-BE49-F238E27FC236}">
                <a16:creationId xmlns:a16="http://schemas.microsoft.com/office/drawing/2014/main" id="{905D3B0B-163E-4A98-B68B-A35C2DAB2F9F}"/>
              </a:ext>
            </a:extLst>
          </p:cNvPr>
          <p:cNvSpPr txBox="1"/>
          <p:nvPr/>
        </p:nvSpPr>
        <p:spPr>
          <a:xfrm>
            <a:off x="653933" y="2476143"/>
            <a:ext cx="5012045" cy="2400657"/>
          </a:xfrm>
          <a:prstGeom prst="rect">
            <a:avLst/>
          </a:prstGeom>
          <a:noFill/>
        </p:spPr>
        <p:txBody>
          <a:bodyPr wrap="square" rtlCol="0">
            <a:spAutoFit/>
          </a:bodyPr>
          <a:lstStyle/>
          <a:p>
            <a:r>
              <a:rPr lang="en-US" sz="3000" dirty="0"/>
              <a:t>Project: Impacts of Climate Change-Induced Seawater Inundation on an Agriculturally Important Soil Bacterium</a:t>
            </a:r>
          </a:p>
        </p:txBody>
      </p:sp>
    </p:spTree>
    <p:extLst>
      <p:ext uri="{BB962C8B-B14F-4D97-AF65-F5344CB8AC3E}">
        <p14:creationId xmlns:p14="http://schemas.microsoft.com/office/powerpoint/2010/main" val="366435297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6002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600" dirty="0"/>
          </a:p>
        </p:txBody>
      </p:sp>
      <p:sp>
        <p:nvSpPr>
          <p:cNvPr id="6" name="Title 1"/>
          <p:cNvSpPr txBox="1">
            <a:spLocks/>
          </p:cNvSpPr>
          <p:nvPr/>
        </p:nvSpPr>
        <p:spPr>
          <a:xfrm>
            <a:off x="526213" y="1828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000" dirty="0"/>
              <a:t>NBSRT RETIRED TEACHERS QUILTERS GROUP</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Anthony </a:t>
            </a:r>
            <a:r>
              <a:rPr lang="en-US" sz="4800" b="1" dirty="0" err="1"/>
              <a:t>Durette</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830" y="1657350"/>
            <a:ext cx="4023006" cy="5029200"/>
          </a:xfrm>
          <a:prstGeom prst="rect">
            <a:avLst/>
          </a:prstGeom>
        </p:spPr>
      </p:pic>
      <p:sp>
        <p:nvSpPr>
          <p:cNvPr id="3" name="TextBox 2">
            <a:extLst>
              <a:ext uri="{FF2B5EF4-FFF2-40B4-BE49-F238E27FC236}">
                <a16:creationId xmlns:a16="http://schemas.microsoft.com/office/drawing/2014/main" id="{905D3B0B-163E-4A98-B68B-A35C2DAB2F9F}"/>
              </a:ext>
            </a:extLst>
          </p:cNvPr>
          <p:cNvSpPr txBox="1"/>
          <p:nvPr/>
        </p:nvSpPr>
        <p:spPr>
          <a:xfrm>
            <a:off x="653933" y="2476143"/>
            <a:ext cx="5012045" cy="2400657"/>
          </a:xfrm>
          <a:prstGeom prst="rect">
            <a:avLst/>
          </a:prstGeom>
          <a:noFill/>
        </p:spPr>
        <p:txBody>
          <a:bodyPr wrap="square" rtlCol="0">
            <a:spAutoFit/>
          </a:bodyPr>
          <a:lstStyle/>
          <a:p>
            <a:r>
              <a:rPr lang="en-US" sz="3000" dirty="0"/>
              <a:t>For a deserving graduate who is a responsible and diligent student that will be furthering their education.</a:t>
            </a:r>
          </a:p>
        </p:txBody>
      </p:sp>
    </p:spTree>
    <p:extLst>
      <p:ext uri="{BB962C8B-B14F-4D97-AF65-F5344CB8AC3E}">
        <p14:creationId xmlns:p14="http://schemas.microsoft.com/office/powerpoint/2010/main" val="230262951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6002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600" dirty="0"/>
          </a:p>
        </p:txBody>
      </p:sp>
      <p:sp>
        <p:nvSpPr>
          <p:cNvPr id="6" name="Title 1"/>
          <p:cNvSpPr txBox="1">
            <a:spLocks/>
          </p:cNvSpPr>
          <p:nvPr/>
        </p:nvSpPr>
        <p:spPr>
          <a:xfrm>
            <a:off x="526213" y="1828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000" dirty="0"/>
              <a:t>NBSRT RETIRED TEACHERS QUILTERS GROUP</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fontScale="850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Rebekah </a:t>
            </a:r>
            <a:r>
              <a:rPr lang="en-US" sz="4800" b="1" dirty="0" err="1"/>
              <a:t>Kierstead</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830" y="1657571"/>
            <a:ext cx="4023006" cy="5028757"/>
          </a:xfrm>
          <a:prstGeom prst="rect">
            <a:avLst/>
          </a:prstGeom>
        </p:spPr>
      </p:pic>
      <p:sp>
        <p:nvSpPr>
          <p:cNvPr id="3" name="TextBox 2">
            <a:extLst>
              <a:ext uri="{FF2B5EF4-FFF2-40B4-BE49-F238E27FC236}">
                <a16:creationId xmlns:a16="http://schemas.microsoft.com/office/drawing/2014/main" id="{905D3B0B-163E-4A98-B68B-A35C2DAB2F9F}"/>
              </a:ext>
            </a:extLst>
          </p:cNvPr>
          <p:cNvSpPr txBox="1"/>
          <p:nvPr/>
        </p:nvSpPr>
        <p:spPr>
          <a:xfrm>
            <a:off x="653933" y="2476143"/>
            <a:ext cx="5012045" cy="2400657"/>
          </a:xfrm>
          <a:prstGeom prst="rect">
            <a:avLst/>
          </a:prstGeom>
          <a:noFill/>
        </p:spPr>
        <p:txBody>
          <a:bodyPr wrap="square" rtlCol="0">
            <a:spAutoFit/>
          </a:bodyPr>
          <a:lstStyle/>
          <a:p>
            <a:r>
              <a:rPr lang="en-US" sz="3000" dirty="0"/>
              <a:t>For a deserving graduate who is a responsible and diligent student that will be furthering their education.</a:t>
            </a:r>
          </a:p>
        </p:txBody>
      </p:sp>
    </p:spTree>
    <p:extLst>
      <p:ext uri="{BB962C8B-B14F-4D97-AF65-F5344CB8AC3E}">
        <p14:creationId xmlns:p14="http://schemas.microsoft.com/office/powerpoint/2010/main" val="221831701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6002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600" dirty="0"/>
          </a:p>
        </p:txBody>
      </p:sp>
      <p:sp>
        <p:nvSpPr>
          <p:cNvPr id="6" name="Title 1"/>
          <p:cNvSpPr txBox="1">
            <a:spLocks/>
          </p:cNvSpPr>
          <p:nvPr/>
        </p:nvSpPr>
        <p:spPr>
          <a:xfrm>
            <a:off x="526213" y="1828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000" dirty="0"/>
              <a:t>NBSRT RETIRED TEACHERS QUILTERS GROUP</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Sophia Crowther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830" y="1657571"/>
            <a:ext cx="4023005" cy="5028757"/>
          </a:xfrm>
          <a:prstGeom prst="rect">
            <a:avLst/>
          </a:prstGeom>
        </p:spPr>
      </p:pic>
      <p:sp>
        <p:nvSpPr>
          <p:cNvPr id="3" name="TextBox 2">
            <a:extLst>
              <a:ext uri="{FF2B5EF4-FFF2-40B4-BE49-F238E27FC236}">
                <a16:creationId xmlns:a16="http://schemas.microsoft.com/office/drawing/2014/main" id="{905D3B0B-163E-4A98-B68B-A35C2DAB2F9F}"/>
              </a:ext>
            </a:extLst>
          </p:cNvPr>
          <p:cNvSpPr txBox="1"/>
          <p:nvPr/>
        </p:nvSpPr>
        <p:spPr>
          <a:xfrm>
            <a:off x="653933" y="2476143"/>
            <a:ext cx="5012045" cy="2400657"/>
          </a:xfrm>
          <a:prstGeom prst="rect">
            <a:avLst/>
          </a:prstGeom>
          <a:noFill/>
        </p:spPr>
        <p:txBody>
          <a:bodyPr wrap="square" rtlCol="0">
            <a:spAutoFit/>
          </a:bodyPr>
          <a:lstStyle/>
          <a:p>
            <a:r>
              <a:rPr lang="en-US" sz="3000" dirty="0"/>
              <a:t>For a deserving graduate who is a responsible and diligent student that will be furthering their education.</a:t>
            </a:r>
          </a:p>
        </p:txBody>
      </p:sp>
    </p:spTree>
    <p:extLst>
      <p:ext uri="{BB962C8B-B14F-4D97-AF65-F5344CB8AC3E}">
        <p14:creationId xmlns:p14="http://schemas.microsoft.com/office/powerpoint/2010/main" val="209297736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6002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deserving graduate who is the son or daughter of a statutory or casual member of NBTA Branch 1826. </a:t>
            </a:r>
          </a:p>
        </p:txBody>
      </p:sp>
      <p:sp>
        <p:nvSpPr>
          <p:cNvPr id="6" name="Title 1"/>
          <p:cNvSpPr txBox="1">
            <a:spLocks/>
          </p:cNvSpPr>
          <p:nvPr/>
        </p:nvSpPr>
        <p:spPr>
          <a:xfrm>
            <a:off x="455612" y="1447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NBTA BRANCH 1826 AWARD</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Katelyn Stewart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66013" y="1447800"/>
            <a:ext cx="4191000" cy="5238750"/>
          </a:xfrm>
          <a:prstGeom prst="rect">
            <a:avLst/>
          </a:prstGeom>
        </p:spPr>
      </p:pic>
    </p:spTree>
    <p:extLst>
      <p:ext uri="{BB962C8B-B14F-4D97-AF65-F5344CB8AC3E}">
        <p14:creationId xmlns:p14="http://schemas.microsoft.com/office/powerpoint/2010/main" val="220749832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9050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excellence in completion of trades courses and plans to pursue a university education. </a:t>
            </a:r>
          </a:p>
        </p:txBody>
      </p:sp>
      <p:sp>
        <p:nvSpPr>
          <p:cNvPr id="6" name="Title 1"/>
          <p:cNvSpPr txBox="1">
            <a:spLocks/>
          </p:cNvSpPr>
          <p:nvPr/>
        </p:nvSpPr>
        <p:spPr>
          <a:xfrm>
            <a:off x="379412" y="1828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NELSON CAPSON EXCELLENCE IN THE TRADES AWARD </a:t>
            </a:r>
          </a:p>
          <a:p>
            <a:pPr algn="ctr"/>
            <a:endParaRPr lang="en-US" sz="5400" dirty="0"/>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Isaac Jewett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41573" y="1905000"/>
            <a:ext cx="3867840" cy="4834800"/>
          </a:xfrm>
          <a:prstGeom prst="rect">
            <a:avLst/>
          </a:prstGeom>
        </p:spPr>
      </p:pic>
    </p:spTree>
    <p:extLst>
      <p:ext uri="{BB962C8B-B14F-4D97-AF65-F5344CB8AC3E}">
        <p14:creationId xmlns:p14="http://schemas.microsoft.com/office/powerpoint/2010/main" val="348640389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6002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600" dirty="0"/>
          </a:p>
        </p:txBody>
      </p:sp>
      <p:sp>
        <p:nvSpPr>
          <p:cNvPr id="6" name="Title 1"/>
          <p:cNvSpPr txBox="1">
            <a:spLocks/>
          </p:cNvSpPr>
          <p:nvPr/>
        </p:nvSpPr>
        <p:spPr>
          <a:xfrm>
            <a:off x="526213" y="1828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NEW BRUNSWICK BRAIN BEE CHAMPION</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Rakshit</a:t>
            </a:r>
            <a:r>
              <a:rPr lang="en-US" sz="4800" b="1" dirty="0"/>
              <a:t> </a:t>
            </a:r>
            <a:r>
              <a:rPr lang="en-US" sz="4800" b="1" dirty="0" err="1"/>
              <a:t>Galwa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02525" y="1447800"/>
            <a:ext cx="4191000" cy="5238750"/>
          </a:xfrm>
          <a:prstGeom prst="rect">
            <a:avLst/>
          </a:prstGeom>
        </p:spPr>
      </p:pic>
    </p:spTree>
    <p:extLst>
      <p:ext uri="{BB962C8B-B14F-4D97-AF65-F5344CB8AC3E}">
        <p14:creationId xmlns:p14="http://schemas.microsoft.com/office/powerpoint/2010/main" val="184538679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03730"/>
            <a:ext cx="5715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000" dirty="0"/>
              <a:t>For a worthy student who will be studying music in a post- secondary institution or has been a member in good standing of the music program for all four years of high school. </a:t>
            </a:r>
          </a:p>
        </p:txBody>
      </p:sp>
      <p:sp>
        <p:nvSpPr>
          <p:cNvPr id="5" name="Text Placeholder 2"/>
          <p:cNvSpPr txBox="1">
            <a:spLocks/>
          </p:cNvSpPr>
          <p:nvPr/>
        </p:nvSpPr>
        <p:spPr>
          <a:xfrm>
            <a:off x="531812" y="5486400"/>
            <a:ext cx="5715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Connor Yerxa</a:t>
            </a:r>
          </a:p>
        </p:txBody>
      </p:sp>
      <p:sp>
        <p:nvSpPr>
          <p:cNvPr id="6" name="Title 1"/>
          <p:cNvSpPr txBox="1">
            <a:spLocks/>
          </p:cNvSpPr>
          <p:nvPr/>
        </p:nvSpPr>
        <p:spPr>
          <a:xfrm>
            <a:off x="1065212" y="1121461"/>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BILL MCCAULAY MEMORIAL MUSIC AWARD </a:t>
            </a:r>
          </a:p>
        </p:txBody>
      </p:sp>
      <p:pic>
        <p:nvPicPr>
          <p:cNvPr id="3" name="Picture 2">
            <a:extLst>
              <a:ext uri="{FF2B5EF4-FFF2-40B4-BE49-F238E27FC236}">
                <a16:creationId xmlns:a16="http://schemas.microsoft.com/office/drawing/2014/main" id="{B6EF8FD9-99DE-4EDA-B540-A2B7ACB5E4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3" y="1559611"/>
            <a:ext cx="4023360" cy="5029200"/>
          </a:xfrm>
          <a:prstGeom prst="rect">
            <a:avLst/>
          </a:prstGeom>
        </p:spPr>
      </p:pic>
    </p:spTree>
    <p:extLst>
      <p:ext uri="{BB962C8B-B14F-4D97-AF65-F5344CB8AC3E}">
        <p14:creationId xmlns:p14="http://schemas.microsoft.com/office/powerpoint/2010/main" val="2940226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21336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deserving graduate who will be attending NBCC in the fall. </a:t>
            </a:r>
          </a:p>
        </p:txBody>
      </p:sp>
      <p:sp>
        <p:nvSpPr>
          <p:cNvPr id="6" name="Title 1"/>
          <p:cNvSpPr txBox="1">
            <a:spLocks/>
          </p:cNvSpPr>
          <p:nvPr/>
        </p:nvSpPr>
        <p:spPr>
          <a:xfrm>
            <a:off x="-611188" y="914400"/>
            <a:ext cx="13676206" cy="6096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000" dirty="0"/>
              <a:t>NEW BRUNSWICK PUBLIC COLLEGES ENTRANCE SCHOLARSHIP</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Madelyn Pollard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78725" y="1524000"/>
            <a:ext cx="4114800" cy="5143500"/>
          </a:xfrm>
          <a:prstGeom prst="rect">
            <a:avLst/>
          </a:prstGeom>
        </p:spPr>
      </p:pic>
    </p:spTree>
    <p:extLst>
      <p:ext uri="{BB962C8B-B14F-4D97-AF65-F5344CB8AC3E}">
        <p14:creationId xmlns:p14="http://schemas.microsoft.com/office/powerpoint/2010/main" val="389204971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5240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has contributed selflessly to the school and has demonstrated great leadership. </a:t>
            </a:r>
          </a:p>
        </p:txBody>
      </p:sp>
      <p:sp>
        <p:nvSpPr>
          <p:cNvPr id="6" name="Title 1"/>
          <p:cNvSpPr txBox="1">
            <a:spLocks/>
          </p:cNvSpPr>
          <p:nvPr/>
        </p:nvSpPr>
        <p:spPr>
          <a:xfrm>
            <a:off x="455612" y="13716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PRINCIPAL’S AWARD</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Karlie Curtis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89813" y="1352550"/>
            <a:ext cx="4267200" cy="5334000"/>
          </a:xfrm>
          <a:prstGeom prst="rect">
            <a:avLst/>
          </a:prstGeom>
        </p:spPr>
      </p:pic>
    </p:spTree>
    <p:extLst>
      <p:ext uri="{BB962C8B-B14F-4D97-AF65-F5344CB8AC3E}">
        <p14:creationId xmlns:p14="http://schemas.microsoft.com/office/powerpoint/2010/main" val="175084598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student with high academic standing and leadership in student activities. </a:t>
            </a:r>
          </a:p>
        </p:txBody>
      </p:sp>
      <p:sp>
        <p:nvSpPr>
          <p:cNvPr id="6" name="Title 1"/>
          <p:cNvSpPr txBox="1">
            <a:spLocks/>
          </p:cNvSpPr>
          <p:nvPr/>
        </p:nvSpPr>
        <p:spPr>
          <a:xfrm>
            <a:off x="455612" y="1447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PRINCIPAL’S LEADERSHIP AWARD</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Benjamin </a:t>
            </a:r>
            <a:r>
              <a:rPr lang="en-US" sz="4800" b="1" dirty="0" err="1"/>
              <a:t>Durette</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27411" y="1371600"/>
            <a:ext cx="4208428" cy="5261875"/>
          </a:xfrm>
          <a:prstGeom prst="rect">
            <a:avLst/>
          </a:prstGeom>
        </p:spPr>
      </p:pic>
    </p:spTree>
    <p:extLst>
      <p:ext uri="{BB962C8B-B14F-4D97-AF65-F5344CB8AC3E}">
        <p14:creationId xmlns:p14="http://schemas.microsoft.com/office/powerpoint/2010/main" val="262835343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28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who displays an entrepreneurial spirit.</a:t>
            </a:r>
          </a:p>
        </p:txBody>
      </p:sp>
      <p:sp>
        <p:nvSpPr>
          <p:cNvPr id="6" name="Title 1"/>
          <p:cNvSpPr txBox="1">
            <a:spLocks/>
          </p:cNvSpPr>
          <p:nvPr/>
        </p:nvSpPr>
        <p:spPr>
          <a:xfrm>
            <a:off x="455612" y="1447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PROGRESSIVE CREDIT UNION PRIZE</a:t>
            </a:r>
          </a:p>
          <a:p>
            <a:pPr algn="ctr"/>
            <a:endParaRPr lang="en-US" sz="5400" dirty="0"/>
          </a:p>
        </p:txBody>
      </p:sp>
      <p:sp>
        <p:nvSpPr>
          <p:cNvPr id="7" name="Text Placeholder 2"/>
          <p:cNvSpPr txBox="1">
            <a:spLocks/>
          </p:cNvSpPr>
          <p:nvPr/>
        </p:nvSpPr>
        <p:spPr>
          <a:xfrm>
            <a:off x="531812" y="5542632"/>
            <a:ext cx="60198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Lucy Armstrong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89813" y="1428750"/>
            <a:ext cx="4267200" cy="5334000"/>
          </a:xfrm>
          <a:prstGeom prst="rect">
            <a:avLst/>
          </a:prstGeom>
        </p:spPr>
      </p:pic>
    </p:spTree>
    <p:extLst>
      <p:ext uri="{BB962C8B-B14F-4D97-AF65-F5344CB8AC3E}">
        <p14:creationId xmlns:p14="http://schemas.microsoft.com/office/powerpoint/2010/main" val="342501233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25511" y="1828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with interest in developing their French language proficiency.</a:t>
            </a:r>
          </a:p>
        </p:txBody>
      </p:sp>
      <p:sp>
        <p:nvSpPr>
          <p:cNvPr id="6" name="Title 1"/>
          <p:cNvSpPr txBox="1">
            <a:spLocks/>
          </p:cNvSpPr>
          <p:nvPr/>
        </p:nvSpPr>
        <p:spPr>
          <a:xfrm>
            <a:off x="455612" y="1447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PROGRESSIVE CREDIT UNION PRIZE</a:t>
            </a:r>
          </a:p>
          <a:p>
            <a:pPr algn="ctr"/>
            <a:endParaRPr lang="en-US" sz="5400" dirty="0"/>
          </a:p>
        </p:txBody>
      </p:sp>
      <p:sp>
        <p:nvSpPr>
          <p:cNvPr id="7" name="Text Placeholder 2"/>
          <p:cNvSpPr txBox="1">
            <a:spLocks/>
          </p:cNvSpPr>
          <p:nvPr/>
        </p:nvSpPr>
        <p:spPr>
          <a:xfrm>
            <a:off x="455612" y="5486400"/>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Simone Kitching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2960" y="1219200"/>
            <a:ext cx="4150353" cy="5187942"/>
          </a:xfrm>
          <a:prstGeom prst="rect">
            <a:avLst/>
          </a:prstGeom>
        </p:spPr>
      </p:pic>
    </p:spTree>
    <p:extLst>
      <p:ext uri="{BB962C8B-B14F-4D97-AF65-F5344CB8AC3E}">
        <p14:creationId xmlns:p14="http://schemas.microsoft.com/office/powerpoint/2010/main" val="63966439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25511" y="1828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300" dirty="0"/>
              <a:t>For a deserving graduate who has been involved with both the athletic program and the fine arts program during their years at LHHS.</a:t>
            </a:r>
          </a:p>
        </p:txBody>
      </p:sp>
      <p:sp>
        <p:nvSpPr>
          <p:cNvPr id="6" name="Title 1"/>
          <p:cNvSpPr txBox="1">
            <a:spLocks/>
          </p:cNvSpPr>
          <p:nvPr/>
        </p:nvSpPr>
        <p:spPr>
          <a:xfrm>
            <a:off x="455612" y="1447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REG BONNELL MEMORIAL AWARD</a:t>
            </a:r>
          </a:p>
          <a:p>
            <a:pPr algn="ctr"/>
            <a:endParaRPr lang="en-US" sz="5400" dirty="0"/>
          </a:p>
        </p:txBody>
      </p:sp>
      <p:sp>
        <p:nvSpPr>
          <p:cNvPr id="7" name="Text Placeholder 2"/>
          <p:cNvSpPr txBox="1">
            <a:spLocks/>
          </p:cNvSpPr>
          <p:nvPr/>
        </p:nvSpPr>
        <p:spPr>
          <a:xfrm>
            <a:off x="455612" y="5486400"/>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Caitlyn Sinclair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82859" y="1447800"/>
            <a:ext cx="4150353" cy="5187942"/>
          </a:xfrm>
          <a:prstGeom prst="rect">
            <a:avLst/>
          </a:prstGeom>
        </p:spPr>
      </p:pic>
    </p:spTree>
    <p:extLst>
      <p:ext uri="{BB962C8B-B14F-4D97-AF65-F5344CB8AC3E}">
        <p14:creationId xmlns:p14="http://schemas.microsoft.com/office/powerpoint/2010/main" val="41824466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20574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the St. Mary’s First Nation graduate with the highest overall GPA. </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MARY’S FIRST NATION ACHIEVEMENT AWARD </a:t>
            </a:r>
          </a:p>
        </p:txBody>
      </p:sp>
      <p:sp>
        <p:nvSpPr>
          <p:cNvPr id="7" name="Text Placeholder 2"/>
          <p:cNvSpPr txBox="1">
            <a:spLocks/>
          </p:cNvSpPr>
          <p:nvPr/>
        </p:nvSpPr>
        <p:spPr>
          <a:xfrm>
            <a:off x="531812" y="5542632"/>
            <a:ext cx="5256291" cy="781968"/>
          </a:xfrm>
          <a:prstGeom prst="rect">
            <a:avLst/>
          </a:prstGeom>
        </p:spPr>
        <p:txBody>
          <a:bodyPr>
            <a:normAutofit fontScale="925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Jayden </a:t>
            </a:r>
            <a:r>
              <a:rPr lang="en-US" sz="4800" b="1" dirty="0" err="1"/>
              <a:t>Andreola</a:t>
            </a:r>
            <a:endParaRPr lang="en-US" sz="48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7772928" y="2036407"/>
            <a:ext cx="4114800" cy="4118685"/>
          </a:xfrm>
          <a:prstGeom prst="rect">
            <a:avLst/>
          </a:prstGeom>
        </p:spPr>
      </p:pic>
    </p:spTree>
    <p:extLst>
      <p:ext uri="{BB962C8B-B14F-4D97-AF65-F5344CB8AC3E}">
        <p14:creationId xmlns:p14="http://schemas.microsoft.com/office/powerpoint/2010/main" val="86702462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20574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600" dirty="0"/>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SCOTIA LEARNING CENTRES INC. AND COMPASS GROUP PRIZE</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Benjamin </a:t>
            </a:r>
            <a:r>
              <a:rPr lang="en-US" sz="4800" b="1" dirty="0" err="1"/>
              <a:t>Durette</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42737" y="1524000"/>
            <a:ext cx="4113752" cy="5143500"/>
          </a:xfrm>
          <a:prstGeom prst="rect">
            <a:avLst/>
          </a:prstGeom>
        </p:spPr>
      </p:pic>
    </p:spTree>
    <p:extLst>
      <p:ext uri="{BB962C8B-B14F-4D97-AF65-F5344CB8AC3E}">
        <p14:creationId xmlns:p14="http://schemas.microsoft.com/office/powerpoint/2010/main" val="8835261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20574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600" dirty="0"/>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600" dirty="0"/>
              <a:t>SECOND CHANCES MUSIC AWARD, IN MEMORY OF CHRIS FIDLER</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Marley Waugh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6562" y="1524000"/>
            <a:ext cx="4114800" cy="5143500"/>
          </a:xfrm>
          <a:prstGeom prst="rect">
            <a:avLst/>
          </a:prstGeom>
        </p:spPr>
      </p:pic>
      <p:sp>
        <p:nvSpPr>
          <p:cNvPr id="3" name="TextBox 2">
            <a:extLst>
              <a:ext uri="{FF2B5EF4-FFF2-40B4-BE49-F238E27FC236}">
                <a16:creationId xmlns:a16="http://schemas.microsoft.com/office/drawing/2014/main" id="{3FCD990D-8F8F-4A95-BD96-977178DFACC4}"/>
              </a:ext>
            </a:extLst>
          </p:cNvPr>
          <p:cNvSpPr txBox="1"/>
          <p:nvPr/>
        </p:nvSpPr>
        <p:spPr>
          <a:xfrm>
            <a:off x="455612" y="1663373"/>
            <a:ext cx="5867400" cy="3785652"/>
          </a:xfrm>
          <a:prstGeom prst="rect">
            <a:avLst/>
          </a:prstGeom>
          <a:noFill/>
        </p:spPr>
        <p:txBody>
          <a:bodyPr wrap="square" rtlCol="0">
            <a:spAutoFit/>
          </a:bodyPr>
          <a:lstStyle/>
          <a:p>
            <a:r>
              <a:rPr lang="en-US" dirty="0"/>
              <a:t>Personifying Second Chances Concert Band Fredericton, this prize is awarded to a Leo Hayes High School band member who is enthusiastic, demonstrates and optimistic outlook, is dedicated to the band and supportive of its members and recognizes the positive influence of music can help you to build community.</a:t>
            </a:r>
          </a:p>
        </p:txBody>
      </p:sp>
    </p:spTree>
    <p:extLst>
      <p:ext uri="{BB962C8B-B14F-4D97-AF65-F5344CB8AC3E}">
        <p14:creationId xmlns:p14="http://schemas.microsoft.com/office/powerpoint/2010/main" val="92227431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displayed excellence in Wabanaki Art.</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Emily English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92936" y="1314450"/>
            <a:ext cx="4140276" cy="5175346"/>
          </a:xfrm>
          <a:prstGeom prst="rect">
            <a:avLst/>
          </a:prstGeom>
        </p:spPr>
      </p:pic>
    </p:spTree>
    <p:extLst>
      <p:ext uri="{BB962C8B-B14F-4D97-AF65-F5344CB8AC3E}">
        <p14:creationId xmlns:p14="http://schemas.microsoft.com/office/powerpoint/2010/main" val="116363174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18816"/>
            <a:ext cx="5922515"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an immersion graduate who demonstrated a particular interest for French language as well as excellent academic and linguistic competencies. </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Elizabeth Shaw</a:t>
            </a:r>
          </a:p>
        </p:txBody>
      </p:sp>
      <p:sp>
        <p:nvSpPr>
          <p:cNvPr id="6" name="Title 1"/>
          <p:cNvSpPr txBox="1">
            <a:spLocks/>
          </p:cNvSpPr>
          <p:nvPr/>
        </p:nvSpPr>
        <p:spPr>
          <a:xfrm>
            <a:off x="1065212" y="1143000"/>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BOURSE DE MÉRITE CERCLE 26 DE L’AEFNB PRIZE</a:t>
            </a:r>
          </a:p>
        </p:txBody>
      </p:sp>
      <p:pic>
        <p:nvPicPr>
          <p:cNvPr id="3" name="Picture 2" descr="A person with long hair&#10;&#10;Description automatically generated with low confidence">
            <a:extLst>
              <a:ext uri="{FF2B5EF4-FFF2-40B4-BE49-F238E27FC236}">
                <a16:creationId xmlns:a16="http://schemas.microsoft.com/office/drawing/2014/main" id="{FF14DE9E-CF92-40B9-98A4-652948ECAE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653" y="1562100"/>
            <a:ext cx="4023360" cy="5029200"/>
          </a:xfrm>
          <a:prstGeom prst="rect">
            <a:avLst/>
          </a:prstGeom>
        </p:spPr>
      </p:pic>
    </p:spTree>
    <p:extLst>
      <p:ext uri="{BB962C8B-B14F-4D97-AF65-F5344CB8AC3E}">
        <p14:creationId xmlns:p14="http://schemas.microsoft.com/office/powerpoint/2010/main" val="328475697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displayed excellence in Wabanaki Art.</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Ky-Lynn Paul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92936" y="1314450"/>
            <a:ext cx="4140276" cy="5175345"/>
          </a:xfrm>
          <a:prstGeom prst="rect">
            <a:avLst/>
          </a:prstGeom>
        </p:spPr>
      </p:pic>
    </p:spTree>
    <p:extLst>
      <p:ext uri="{BB962C8B-B14F-4D97-AF65-F5344CB8AC3E}">
        <p14:creationId xmlns:p14="http://schemas.microsoft.com/office/powerpoint/2010/main" val="404949662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displayed excellence in </a:t>
            </a:r>
            <a:r>
              <a:rPr lang="en-US" sz="3600" dirty="0" err="1"/>
              <a:t>Wolastoqey</a:t>
            </a:r>
            <a:r>
              <a:rPr lang="en-US" sz="3600" dirty="0"/>
              <a:t> Art and History.</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Jeremiah Griffiths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5148" y="1504950"/>
            <a:ext cx="4140276" cy="5175346"/>
          </a:xfrm>
          <a:prstGeom prst="rect">
            <a:avLst/>
          </a:prstGeom>
        </p:spPr>
      </p:pic>
    </p:spTree>
    <p:extLst>
      <p:ext uri="{BB962C8B-B14F-4D97-AF65-F5344CB8AC3E}">
        <p14:creationId xmlns:p14="http://schemas.microsoft.com/office/powerpoint/2010/main" val="360660668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displayed excellence in </a:t>
            </a:r>
            <a:r>
              <a:rPr lang="en-US" sz="3600" dirty="0" err="1"/>
              <a:t>Wolastoqey</a:t>
            </a:r>
            <a:r>
              <a:rPr lang="en-US" sz="3600" dirty="0"/>
              <a:t> Art and History.</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Sierra Connor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5148" y="1504950"/>
            <a:ext cx="4140276" cy="5175345"/>
          </a:xfrm>
          <a:prstGeom prst="rect">
            <a:avLst/>
          </a:prstGeom>
        </p:spPr>
      </p:pic>
    </p:spTree>
    <p:extLst>
      <p:ext uri="{BB962C8B-B14F-4D97-AF65-F5344CB8AC3E}">
        <p14:creationId xmlns:p14="http://schemas.microsoft.com/office/powerpoint/2010/main" val="175549838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displayed excellence in </a:t>
            </a:r>
            <a:r>
              <a:rPr lang="en-US" sz="3600" dirty="0" err="1"/>
              <a:t>Wolastoqey</a:t>
            </a:r>
            <a:r>
              <a:rPr lang="en-US" sz="3600" dirty="0"/>
              <a:t> Art and History.</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Taylor Markey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5148" y="1504950"/>
            <a:ext cx="4140276" cy="5175345"/>
          </a:xfrm>
          <a:prstGeom prst="rect">
            <a:avLst/>
          </a:prstGeom>
        </p:spPr>
      </p:pic>
    </p:spTree>
    <p:extLst>
      <p:ext uri="{BB962C8B-B14F-4D97-AF65-F5344CB8AC3E}">
        <p14:creationId xmlns:p14="http://schemas.microsoft.com/office/powerpoint/2010/main" val="415844142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displayed excellence in Wabanaki Studies.</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Deseria</a:t>
            </a:r>
            <a:r>
              <a:rPr lang="en-US" sz="4800" b="1" dirty="0"/>
              <a:t> Brooks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96098" y="1297017"/>
            <a:ext cx="4140277" cy="5172111"/>
          </a:xfrm>
          <a:prstGeom prst="rect">
            <a:avLst/>
          </a:prstGeom>
        </p:spPr>
      </p:pic>
    </p:spTree>
    <p:extLst>
      <p:ext uri="{BB962C8B-B14F-4D97-AF65-F5344CB8AC3E}">
        <p14:creationId xmlns:p14="http://schemas.microsoft.com/office/powerpoint/2010/main" val="405874555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displayed excellence in Wabanaki Studies.</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Thomas </a:t>
            </a:r>
            <a:r>
              <a:rPr lang="en-US" sz="4800" b="1" dirty="0" err="1"/>
              <a:t>Neid</a:t>
            </a:r>
            <a:r>
              <a:rPr lang="en-US" sz="4800" b="1" dirty="0"/>
              <a:t> </a:t>
            </a:r>
            <a:r>
              <a:rPr lang="en-US" sz="4800" b="1" dirty="0" err="1"/>
              <a:t>Blenkin</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97392" y="1297017"/>
            <a:ext cx="4137688" cy="5172111"/>
          </a:xfrm>
          <a:prstGeom prst="rect">
            <a:avLst/>
          </a:prstGeom>
        </p:spPr>
      </p:pic>
    </p:spTree>
    <p:extLst>
      <p:ext uri="{BB962C8B-B14F-4D97-AF65-F5344CB8AC3E}">
        <p14:creationId xmlns:p14="http://schemas.microsoft.com/office/powerpoint/2010/main" val="74506529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has studies in Wabanaki Art, History and Language.</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Kyler Paul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6736" y="1524000"/>
            <a:ext cx="4140276" cy="5175346"/>
          </a:xfrm>
          <a:prstGeom prst="rect">
            <a:avLst/>
          </a:prstGeom>
        </p:spPr>
      </p:pic>
    </p:spTree>
    <p:extLst>
      <p:ext uri="{BB962C8B-B14F-4D97-AF65-F5344CB8AC3E}">
        <p14:creationId xmlns:p14="http://schemas.microsoft.com/office/powerpoint/2010/main" val="342081529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has studies in Wabanaki Art, History and Language.</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Ethan </a:t>
            </a:r>
            <a:r>
              <a:rPr lang="en-US" sz="4800" b="1" dirty="0" err="1"/>
              <a:t>LaBillois</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6736" y="1524000"/>
            <a:ext cx="4140276" cy="5175345"/>
          </a:xfrm>
          <a:prstGeom prst="rect">
            <a:avLst/>
          </a:prstGeom>
        </p:spPr>
      </p:pic>
    </p:spTree>
    <p:extLst>
      <p:ext uri="{BB962C8B-B14F-4D97-AF65-F5344CB8AC3E}">
        <p14:creationId xmlns:p14="http://schemas.microsoft.com/office/powerpoint/2010/main" val="37738895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1901"/>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has studies in Wabanaki Art, History and Language.</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SKICINUWI-KCICIHTOMUWAKON AWARD</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Marissa Paul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7516736" y="2039580"/>
            <a:ext cx="4140276" cy="4144185"/>
          </a:xfrm>
          <a:prstGeom prst="rect">
            <a:avLst/>
          </a:prstGeom>
        </p:spPr>
      </p:pic>
    </p:spTree>
    <p:extLst>
      <p:ext uri="{BB962C8B-B14F-4D97-AF65-F5344CB8AC3E}">
        <p14:creationId xmlns:p14="http://schemas.microsoft.com/office/powerpoint/2010/main" val="307980464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4129" y="159694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deserving female graduate who has demonstrated academic achievement and is pursuing post-secondary studies.</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000" dirty="0"/>
              <a:t>THE CANADIAN FEDERATION OF UNIVERSITY WOMEN, FREDERICTON SCHOLARSHIP</a:t>
            </a:r>
          </a:p>
        </p:txBody>
      </p:sp>
      <p:sp>
        <p:nvSpPr>
          <p:cNvPr id="7" name="Text Placeholder 2"/>
          <p:cNvSpPr txBox="1">
            <a:spLocks/>
          </p:cNvSpPr>
          <p:nvPr/>
        </p:nvSpPr>
        <p:spPr>
          <a:xfrm>
            <a:off x="494129" y="5982297"/>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Rama </a:t>
            </a:r>
            <a:r>
              <a:rPr lang="en-US" sz="4800" b="1" dirty="0" err="1"/>
              <a:t>Alturk</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54420" y="1558840"/>
            <a:ext cx="4140276" cy="5175345"/>
          </a:xfrm>
          <a:prstGeom prst="rect">
            <a:avLst/>
          </a:prstGeom>
        </p:spPr>
      </p:pic>
    </p:spTree>
    <p:extLst>
      <p:ext uri="{BB962C8B-B14F-4D97-AF65-F5344CB8AC3E}">
        <p14:creationId xmlns:p14="http://schemas.microsoft.com/office/powerpoint/2010/main" val="177625091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209800"/>
            <a:ext cx="5922515"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is a well-rounded athlete and student.</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Emma Porter</a:t>
            </a:r>
          </a:p>
        </p:txBody>
      </p:sp>
      <p:sp>
        <p:nvSpPr>
          <p:cNvPr id="6" name="Title 1"/>
          <p:cNvSpPr txBox="1">
            <a:spLocks/>
          </p:cNvSpPr>
          <p:nvPr/>
        </p:nvSpPr>
        <p:spPr>
          <a:xfrm>
            <a:off x="1065212" y="1143000"/>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BRENDON ORETO FOUNDATION SCHOLARSHIP</a:t>
            </a:r>
          </a:p>
        </p:txBody>
      </p:sp>
      <p:pic>
        <p:nvPicPr>
          <p:cNvPr id="3" name="Picture 2" descr="A person in a graduation cap and gown&#10;&#10;Description automatically generated with low confidence">
            <a:extLst>
              <a:ext uri="{FF2B5EF4-FFF2-40B4-BE49-F238E27FC236}">
                <a16:creationId xmlns:a16="http://schemas.microsoft.com/office/drawing/2014/main" id="{DCD6FEFB-D08C-43C5-BA25-C5197B0871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2545" y="1600200"/>
            <a:ext cx="4023360" cy="5029200"/>
          </a:xfrm>
          <a:prstGeom prst="rect">
            <a:avLst/>
          </a:prstGeom>
        </p:spPr>
      </p:pic>
    </p:spTree>
    <p:extLst>
      <p:ext uri="{BB962C8B-B14F-4D97-AF65-F5344CB8AC3E}">
        <p14:creationId xmlns:p14="http://schemas.microsoft.com/office/powerpoint/2010/main" val="39787835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4129" y="159694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deserving graduate who attended Keswick Valley School for at least three years and is pursuing post-secondary education.</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800" dirty="0"/>
              <a:t>THE MURRAY &amp; SHIRLEY BAILEY SCHOLARSHIP</a:t>
            </a:r>
          </a:p>
        </p:txBody>
      </p:sp>
      <p:sp>
        <p:nvSpPr>
          <p:cNvPr id="7" name="Text Placeholder 2"/>
          <p:cNvSpPr txBox="1">
            <a:spLocks/>
          </p:cNvSpPr>
          <p:nvPr/>
        </p:nvSpPr>
        <p:spPr>
          <a:xfrm>
            <a:off x="494129" y="5982297"/>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Bailey Ira Brewer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54420" y="1550820"/>
            <a:ext cx="4140276" cy="5175345"/>
          </a:xfrm>
          <a:prstGeom prst="rect">
            <a:avLst/>
          </a:prstGeom>
        </p:spPr>
      </p:pic>
    </p:spTree>
    <p:extLst>
      <p:ext uri="{BB962C8B-B14F-4D97-AF65-F5344CB8AC3E}">
        <p14:creationId xmlns:p14="http://schemas.microsoft.com/office/powerpoint/2010/main" val="416587294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764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800" dirty="0"/>
              <a:t>For a graduate who is a Peer Mentor and who has shown to be a true role model for the students he/she has worked with this year, and will be attending the University of New Brunswick in Fredericton. </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UNBF FACULTY OF </a:t>
            </a:r>
          </a:p>
          <a:p>
            <a:pPr algn="ctr"/>
            <a:r>
              <a:rPr lang="en-US" sz="5400" dirty="0"/>
              <a:t>EDUCATION PRIZE</a:t>
            </a:r>
          </a:p>
        </p:txBody>
      </p:sp>
      <p:sp>
        <p:nvSpPr>
          <p:cNvPr id="7" name="Text Placeholder 2"/>
          <p:cNvSpPr txBox="1">
            <a:spLocks/>
          </p:cNvSpPr>
          <p:nvPr/>
        </p:nvSpPr>
        <p:spPr>
          <a:xfrm>
            <a:off x="531812" y="5638800"/>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Andrew Kroon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18413" y="1657350"/>
            <a:ext cx="4038600" cy="5048250"/>
          </a:xfrm>
          <a:prstGeom prst="rect">
            <a:avLst/>
          </a:prstGeom>
        </p:spPr>
      </p:pic>
    </p:spTree>
    <p:extLst>
      <p:ext uri="{BB962C8B-B14F-4D97-AF65-F5344CB8AC3E}">
        <p14:creationId xmlns:p14="http://schemas.microsoft.com/office/powerpoint/2010/main" val="209029866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764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800" dirty="0"/>
              <a:t>For a graduate who has shown an outstanding interest in Physics.</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UNB PHYSICS DEPARTMENT PRIZE</a:t>
            </a:r>
          </a:p>
        </p:txBody>
      </p:sp>
      <p:sp>
        <p:nvSpPr>
          <p:cNvPr id="7" name="Text Placeholder 2"/>
          <p:cNvSpPr txBox="1">
            <a:spLocks/>
          </p:cNvSpPr>
          <p:nvPr/>
        </p:nvSpPr>
        <p:spPr>
          <a:xfrm>
            <a:off x="531812" y="5638800"/>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Lucas Porter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18413" y="1619250"/>
            <a:ext cx="4038600" cy="5048250"/>
          </a:xfrm>
          <a:prstGeom prst="rect">
            <a:avLst/>
          </a:prstGeom>
        </p:spPr>
      </p:pic>
    </p:spTree>
    <p:extLst>
      <p:ext uri="{BB962C8B-B14F-4D97-AF65-F5344CB8AC3E}">
        <p14:creationId xmlns:p14="http://schemas.microsoft.com/office/powerpoint/2010/main" val="405432739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9050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York Funeral Home Scholarship</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Madelyn Boyle</a:t>
            </a:r>
          </a:p>
        </p:txBody>
      </p:sp>
      <p:sp>
        <p:nvSpPr>
          <p:cNvPr id="5" name="Title 1"/>
          <p:cNvSpPr txBox="1">
            <a:spLocks/>
          </p:cNvSpPr>
          <p:nvPr/>
        </p:nvSpPr>
        <p:spPr>
          <a:xfrm>
            <a:off x="437982" y="571034"/>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THOMAS UNIVERSITY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07924" y="1219200"/>
            <a:ext cx="4282812" cy="5353516"/>
          </a:xfrm>
          <a:prstGeom prst="rect">
            <a:avLst/>
          </a:prstGeom>
        </p:spPr>
      </p:pic>
    </p:spTree>
    <p:extLst>
      <p:ext uri="{BB962C8B-B14F-4D97-AF65-F5344CB8AC3E}">
        <p14:creationId xmlns:p14="http://schemas.microsoft.com/office/powerpoint/2010/main" val="71232547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9050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Scholars Award</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Brianna Burns</a:t>
            </a:r>
          </a:p>
        </p:txBody>
      </p:sp>
      <p:sp>
        <p:nvSpPr>
          <p:cNvPr id="5" name="Title 1"/>
          <p:cNvSpPr txBox="1">
            <a:spLocks/>
          </p:cNvSpPr>
          <p:nvPr/>
        </p:nvSpPr>
        <p:spPr>
          <a:xfrm>
            <a:off x="368035" y="603411"/>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THOMAS UNIVERSITY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41741" y="1371600"/>
            <a:ext cx="4277460" cy="5346825"/>
          </a:xfrm>
          <a:prstGeom prst="rect">
            <a:avLst/>
          </a:prstGeom>
        </p:spPr>
      </p:pic>
    </p:spTree>
    <p:extLst>
      <p:ext uri="{BB962C8B-B14F-4D97-AF65-F5344CB8AC3E}">
        <p14:creationId xmlns:p14="http://schemas.microsoft.com/office/powerpoint/2010/main" val="402916546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0224" y="25146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Frank McKenna Scholarship</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Karlie Curtis</a:t>
            </a:r>
          </a:p>
        </p:txBody>
      </p:sp>
      <p:sp>
        <p:nvSpPr>
          <p:cNvPr id="5" name="Title 1"/>
          <p:cNvSpPr txBox="1">
            <a:spLocks/>
          </p:cNvSpPr>
          <p:nvPr/>
        </p:nvSpPr>
        <p:spPr>
          <a:xfrm>
            <a:off x="368035" y="746745"/>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THOMAS UNIVERSITY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79553" y="1203945"/>
            <a:ext cx="4277460" cy="5346825"/>
          </a:xfrm>
          <a:prstGeom prst="rect">
            <a:avLst/>
          </a:prstGeom>
        </p:spPr>
      </p:pic>
    </p:spTree>
    <p:extLst>
      <p:ext uri="{BB962C8B-B14F-4D97-AF65-F5344CB8AC3E}">
        <p14:creationId xmlns:p14="http://schemas.microsoft.com/office/powerpoint/2010/main" val="423135541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5612" y="2657239"/>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Scholars Award</a:t>
            </a:r>
          </a:p>
        </p:txBody>
      </p:sp>
      <p:sp>
        <p:nvSpPr>
          <p:cNvPr id="7" name="Text Placeholder 2"/>
          <p:cNvSpPr txBox="1">
            <a:spLocks/>
          </p:cNvSpPr>
          <p:nvPr/>
        </p:nvSpPr>
        <p:spPr>
          <a:xfrm>
            <a:off x="531812" y="5542632"/>
            <a:ext cx="5256291" cy="781968"/>
          </a:xfrm>
          <a:prstGeom prst="rect">
            <a:avLst/>
          </a:prstGeom>
        </p:spPr>
        <p:txBody>
          <a:bodyPr>
            <a:normAutofit fontScale="850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Chantalle</a:t>
            </a:r>
            <a:r>
              <a:rPr lang="en-US" sz="4800" b="1" dirty="0"/>
              <a:t> Levesque</a:t>
            </a:r>
          </a:p>
        </p:txBody>
      </p:sp>
      <p:sp>
        <p:nvSpPr>
          <p:cNvPr id="5" name="Title 1"/>
          <p:cNvSpPr txBox="1">
            <a:spLocks/>
          </p:cNvSpPr>
          <p:nvPr/>
        </p:nvSpPr>
        <p:spPr>
          <a:xfrm>
            <a:off x="368035" y="717488"/>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THOMAS UNIVERSITY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43329" y="1193738"/>
            <a:ext cx="4277460" cy="5346825"/>
          </a:xfrm>
          <a:prstGeom prst="rect">
            <a:avLst/>
          </a:prstGeom>
        </p:spPr>
      </p:pic>
    </p:spTree>
    <p:extLst>
      <p:ext uri="{BB962C8B-B14F-4D97-AF65-F5344CB8AC3E}">
        <p14:creationId xmlns:p14="http://schemas.microsoft.com/office/powerpoint/2010/main" val="162119725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9050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Monsignor Donald C. </a:t>
            </a:r>
            <a:r>
              <a:rPr lang="en-US" sz="3800" dirty="0" err="1"/>
              <a:t>Duffie</a:t>
            </a:r>
            <a:r>
              <a:rPr lang="en-US" sz="3800" dirty="0"/>
              <a:t> Memorial Scholarship</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Isaac Mathews</a:t>
            </a:r>
          </a:p>
        </p:txBody>
      </p:sp>
      <p:sp>
        <p:nvSpPr>
          <p:cNvPr id="5" name="Title 1"/>
          <p:cNvSpPr txBox="1">
            <a:spLocks/>
          </p:cNvSpPr>
          <p:nvPr/>
        </p:nvSpPr>
        <p:spPr>
          <a:xfrm>
            <a:off x="368035" y="689595"/>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THOMAS UNIVERSITY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51215" y="1295400"/>
            <a:ext cx="4277460" cy="5346825"/>
          </a:xfrm>
          <a:prstGeom prst="rect">
            <a:avLst/>
          </a:prstGeom>
        </p:spPr>
      </p:pic>
    </p:spTree>
    <p:extLst>
      <p:ext uri="{BB962C8B-B14F-4D97-AF65-F5344CB8AC3E}">
        <p14:creationId xmlns:p14="http://schemas.microsoft.com/office/powerpoint/2010/main" val="223474318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9050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Judge J. Thomas Troy Memorial Scholarship</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Nicholas Smith</a:t>
            </a:r>
          </a:p>
        </p:txBody>
      </p:sp>
      <p:sp>
        <p:nvSpPr>
          <p:cNvPr id="5" name="Title 1"/>
          <p:cNvSpPr txBox="1">
            <a:spLocks/>
          </p:cNvSpPr>
          <p:nvPr/>
        </p:nvSpPr>
        <p:spPr>
          <a:xfrm>
            <a:off x="530223" y="727695"/>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THOMAS UNIVERSITY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79553" y="1184895"/>
            <a:ext cx="4277460" cy="5346825"/>
          </a:xfrm>
          <a:prstGeom prst="rect">
            <a:avLst/>
          </a:prstGeom>
        </p:spPr>
      </p:pic>
    </p:spTree>
    <p:extLst>
      <p:ext uri="{BB962C8B-B14F-4D97-AF65-F5344CB8AC3E}">
        <p14:creationId xmlns:p14="http://schemas.microsoft.com/office/powerpoint/2010/main" val="174855856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9050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Achievement Award</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Abigail Stickles</a:t>
            </a:r>
          </a:p>
        </p:txBody>
      </p:sp>
      <p:sp>
        <p:nvSpPr>
          <p:cNvPr id="5" name="Title 1"/>
          <p:cNvSpPr txBox="1">
            <a:spLocks/>
          </p:cNvSpPr>
          <p:nvPr/>
        </p:nvSpPr>
        <p:spPr>
          <a:xfrm>
            <a:off x="368035" y="635793"/>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THOMAS UNIVERSITY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09265" y="1511175"/>
            <a:ext cx="4277460" cy="5346825"/>
          </a:xfrm>
          <a:prstGeom prst="rect">
            <a:avLst/>
          </a:prstGeom>
        </p:spPr>
      </p:pic>
    </p:spTree>
    <p:extLst>
      <p:ext uri="{BB962C8B-B14F-4D97-AF65-F5344CB8AC3E}">
        <p14:creationId xmlns:p14="http://schemas.microsoft.com/office/powerpoint/2010/main" val="265793556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48668"/>
            <a:ext cx="56388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In memory of Nicole Doiron, for a deserving </a:t>
            </a:r>
            <a:r>
              <a:rPr lang="en-US" sz="3200" dirty="0" err="1"/>
              <a:t>Burtts</a:t>
            </a:r>
            <a:r>
              <a:rPr lang="en-US" sz="3200" dirty="0"/>
              <a:t> Corner student who plans to pursue a post-secondary education in the fall. </a:t>
            </a:r>
          </a:p>
        </p:txBody>
      </p:sp>
      <p:sp>
        <p:nvSpPr>
          <p:cNvPr id="5" name="Text Placeholder 2"/>
          <p:cNvSpPr txBox="1">
            <a:spLocks/>
          </p:cNvSpPr>
          <p:nvPr/>
        </p:nvSpPr>
        <p:spPr>
          <a:xfrm>
            <a:off x="531812" y="5486400"/>
            <a:ext cx="54102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Kayleigh Brewer</a:t>
            </a:r>
          </a:p>
        </p:txBody>
      </p:sp>
      <p:sp>
        <p:nvSpPr>
          <p:cNvPr id="6" name="Title 1"/>
          <p:cNvSpPr txBox="1">
            <a:spLocks/>
          </p:cNvSpPr>
          <p:nvPr/>
        </p:nvSpPr>
        <p:spPr>
          <a:xfrm>
            <a:off x="1065212" y="1143000"/>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BURTTS CORNER LIONESS </a:t>
            </a:r>
          </a:p>
          <a:p>
            <a:pPr algn="ctr"/>
            <a:r>
              <a:rPr lang="en-US" sz="5400" dirty="0"/>
              <a:t>CLUB BURSARY</a:t>
            </a:r>
          </a:p>
        </p:txBody>
      </p:sp>
      <p:pic>
        <p:nvPicPr>
          <p:cNvPr id="3" name="Picture 2" descr="A person with long hair&#10;&#10;Description automatically generated with low confidence">
            <a:extLst>
              <a:ext uri="{FF2B5EF4-FFF2-40B4-BE49-F238E27FC236}">
                <a16:creationId xmlns:a16="http://schemas.microsoft.com/office/drawing/2014/main" id="{674375CA-867B-494F-980C-791929BC4B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653" y="1600200"/>
            <a:ext cx="4023360" cy="5029200"/>
          </a:xfrm>
          <a:prstGeom prst="rect">
            <a:avLst/>
          </a:prstGeom>
        </p:spPr>
      </p:pic>
    </p:spTree>
    <p:extLst>
      <p:ext uri="{BB962C8B-B14F-4D97-AF65-F5344CB8AC3E}">
        <p14:creationId xmlns:p14="http://schemas.microsoft.com/office/powerpoint/2010/main" val="358091896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9050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The Dawn Russell Scholarship</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Ellie Weir</a:t>
            </a:r>
          </a:p>
        </p:txBody>
      </p:sp>
      <p:sp>
        <p:nvSpPr>
          <p:cNvPr id="5" name="Title 1"/>
          <p:cNvSpPr txBox="1">
            <a:spLocks/>
          </p:cNvSpPr>
          <p:nvPr/>
        </p:nvSpPr>
        <p:spPr>
          <a:xfrm>
            <a:off x="368035" y="616743"/>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THOMAS UNIVERSITY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09265" y="1511175"/>
            <a:ext cx="4277460" cy="5346825"/>
          </a:xfrm>
          <a:prstGeom prst="rect">
            <a:avLst/>
          </a:prstGeom>
        </p:spPr>
      </p:pic>
    </p:spTree>
    <p:extLst>
      <p:ext uri="{BB962C8B-B14F-4D97-AF65-F5344CB8AC3E}">
        <p14:creationId xmlns:p14="http://schemas.microsoft.com/office/powerpoint/2010/main" val="123413768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9050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The Msgr. George W. Martin Scholarship</a:t>
            </a:r>
          </a:p>
        </p:txBody>
      </p:sp>
      <p:sp>
        <p:nvSpPr>
          <p:cNvPr id="7" name="Text Placeholder 2"/>
          <p:cNvSpPr txBox="1">
            <a:spLocks/>
          </p:cNvSpPr>
          <p:nvPr/>
        </p:nvSpPr>
        <p:spPr>
          <a:xfrm>
            <a:off x="531812" y="5542632"/>
            <a:ext cx="5256291" cy="781968"/>
          </a:xfrm>
          <a:prstGeom prst="rect">
            <a:avLst/>
          </a:prstGeom>
        </p:spPr>
        <p:txBody>
          <a:bodyPr>
            <a:normAutofit fontScale="925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Gavin </a:t>
            </a:r>
            <a:r>
              <a:rPr lang="en-US" sz="4800" b="1" dirty="0" err="1"/>
              <a:t>Woodword</a:t>
            </a:r>
            <a:endParaRPr lang="en-US" sz="4800" b="1" dirty="0"/>
          </a:p>
        </p:txBody>
      </p:sp>
      <p:sp>
        <p:nvSpPr>
          <p:cNvPr id="5" name="Title 1"/>
          <p:cNvSpPr txBox="1">
            <a:spLocks/>
          </p:cNvSpPr>
          <p:nvPr/>
        </p:nvSpPr>
        <p:spPr>
          <a:xfrm>
            <a:off x="368035" y="702927"/>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ST. THOMAS UNIVERSITY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09265" y="1511175"/>
            <a:ext cx="4277460" cy="5346825"/>
          </a:xfrm>
          <a:prstGeom prst="rect">
            <a:avLst/>
          </a:prstGeom>
        </p:spPr>
      </p:pic>
    </p:spTree>
    <p:extLst>
      <p:ext uri="{BB962C8B-B14F-4D97-AF65-F5344CB8AC3E}">
        <p14:creationId xmlns:p14="http://schemas.microsoft.com/office/powerpoint/2010/main" val="389534851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8035" y="733415"/>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a:t>
            </a:r>
          </a:p>
        </p:txBody>
      </p:sp>
      <p:sp>
        <p:nvSpPr>
          <p:cNvPr id="5" name="Title 1"/>
          <p:cNvSpPr txBox="1">
            <a:spLocks/>
          </p:cNvSpPr>
          <p:nvPr/>
        </p:nvSpPr>
        <p:spPr>
          <a:xfrm>
            <a:off x="531812" y="1447800"/>
            <a:ext cx="548640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200" dirty="0"/>
          </a:p>
        </p:txBody>
      </p:sp>
      <p:sp>
        <p:nvSpPr>
          <p:cNvPr id="8"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Lucy Armstrong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91663" y="1209665"/>
            <a:ext cx="4282812" cy="5353516"/>
          </a:xfrm>
          <a:prstGeom prst="rect">
            <a:avLst/>
          </a:prstGeom>
        </p:spPr>
      </p:pic>
      <p:sp>
        <p:nvSpPr>
          <p:cNvPr id="3" name="Rectangle 2"/>
          <p:cNvSpPr/>
          <p:nvPr/>
        </p:nvSpPr>
        <p:spPr>
          <a:xfrm>
            <a:off x="681114" y="2514600"/>
            <a:ext cx="5334001" cy="1231106"/>
          </a:xfrm>
          <a:prstGeom prst="rect">
            <a:avLst/>
          </a:prstGeom>
        </p:spPr>
        <p:txBody>
          <a:bodyPr wrap="square">
            <a:spAutoFit/>
          </a:bodyPr>
          <a:lstStyle/>
          <a:p>
            <a:r>
              <a:rPr lang="en-US" sz="3700" dirty="0"/>
              <a:t>Governor Thomas Carleton Scholarship</a:t>
            </a:r>
          </a:p>
        </p:txBody>
      </p:sp>
    </p:spTree>
    <p:extLst>
      <p:ext uri="{BB962C8B-B14F-4D97-AF65-F5344CB8AC3E}">
        <p14:creationId xmlns:p14="http://schemas.microsoft.com/office/powerpoint/2010/main" val="22726181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5612" y="1040842"/>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a:t>
            </a:r>
          </a:p>
        </p:txBody>
      </p:sp>
      <p:sp>
        <p:nvSpPr>
          <p:cNvPr id="5" name="Title 1"/>
          <p:cNvSpPr txBox="1">
            <a:spLocks/>
          </p:cNvSpPr>
          <p:nvPr/>
        </p:nvSpPr>
        <p:spPr>
          <a:xfrm>
            <a:off x="531812" y="1447800"/>
            <a:ext cx="548640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200" dirty="0"/>
          </a:p>
        </p:txBody>
      </p:sp>
      <p:sp>
        <p:nvSpPr>
          <p:cNvPr id="8"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Alia </a:t>
            </a:r>
            <a:r>
              <a:rPr lang="en-US" sz="4800" b="1" dirty="0" err="1"/>
              <a:t>Bastin</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68469" y="1828800"/>
            <a:ext cx="3788544" cy="4735681"/>
          </a:xfrm>
          <a:prstGeom prst="rect">
            <a:avLst/>
          </a:prstGeom>
        </p:spPr>
      </p:pic>
      <p:sp>
        <p:nvSpPr>
          <p:cNvPr id="3" name="Rectangle 2"/>
          <p:cNvSpPr/>
          <p:nvPr/>
        </p:nvSpPr>
        <p:spPr>
          <a:xfrm>
            <a:off x="754813" y="2050704"/>
            <a:ext cx="5334001" cy="1231106"/>
          </a:xfrm>
          <a:prstGeom prst="rect">
            <a:avLst/>
          </a:prstGeom>
        </p:spPr>
        <p:txBody>
          <a:bodyPr wrap="square">
            <a:spAutoFit/>
          </a:bodyPr>
          <a:lstStyle/>
          <a:p>
            <a:r>
              <a:rPr lang="en-US" sz="3700" dirty="0"/>
              <a:t>William and Lois Paine Founder’s Scholarship</a:t>
            </a:r>
          </a:p>
        </p:txBody>
      </p:sp>
    </p:spTree>
    <p:extLst>
      <p:ext uri="{BB962C8B-B14F-4D97-AF65-F5344CB8AC3E}">
        <p14:creationId xmlns:p14="http://schemas.microsoft.com/office/powerpoint/2010/main" val="244540172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5612" y="1040842"/>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a:t>
            </a:r>
          </a:p>
        </p:txBody>
      </p:sp>
      <p:sp>
        <p:nvSpPr>
          <p:cNvPr id="5" name="Title 1"/>
          <p:cNvSpPr txBox="1">
            <a:spLocks/>
          </p:cNvSpPr>
          <p:nvPr/>
        </p:nvSpPr>
        <p:spPr>
          <a:xfrm>
            <a:off x="531812" y="1447800"/>
            <a:ext cx="548640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200" dirty="0"/>
          </a:p>
        </p:txBody>
      </p:sp>
      <p:sp>
        <p:nvSpPr>
          <p:cNvPr id="8" name="Text Placeholder 2"/>
          <p:cNvSpPr txBox="1">
            <a:spLocks/>
          </p:cNvSpPr>
          <p:nvPr/>
        </p:nvSpPr>
        <p:spPr>
          <a:xfrm>
            <a:off x="531812" y="5542632"/>
            <a:ext cx="5256291" cy="781968"/>
          </a:xfrm>
          <a:prstGeom prst="rect">
            <a:avLst/>
          </a:prstGeom>
        </p:spPr>
        <p:txBody>
          <a:bodyPr>
            <a:normAutofit fontScale="925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Summer Belliveau</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68469" y="1975559"/>
            <a:ext cx="3788544" cy="4735681"/>
          </a:xfrm>
          <a:prstGeom prst="rect">
            <a:avLst/>
          </a:prstGeom>
        </p:spPr>
      </p:pic>
      <p:sp>
        <p:nvSpPr>
          <p:cNvPr id="3" name="Rectangle 2"/>
          <p:cNvSpPr/>
          <p:nvPr/>
        </p:nvSpPr>
        <p:spPr>
          <a:xfrm>
            <a:off x="754813" y="2050704"/>
            <a:ext cx="5334001" cy="1231106"/>
          </a:xfrm>
          <a:prstGeom prst="rect">
            <a:avLst/>
          </a:prstGeom>
        </p:spPr>
        <p:txBody>
          <a:bodyPr wrap="square">
            <a:spAutoFit/>
          </a:bodyPr>
          <a:lstStyle/>
          <a:p>
            <a:r>
              <a:rPr lang="en-US" sz="3700" dirty="0"/>
              <a:t>William and Lois Paine Founder’s Scholarship</a:t>
            </a:r>
          </a:p>
        </p:txBody>
      </p:sp>
    </p:spTree>
    <p:extLst>
      <p:ext uri="{BB962C8B-B14F-4D97-AF65-F5344CB8AC3E}">
        <p14:creationId xmlns:p14="http://schemas.microsoft.com/office/powerpoint/2010/main" val="242889807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5612" y="1040842"/>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a:t>
            </a:r>
          </a:p>
        </p:txBody>
      </p:sp>
      <p:sp>
        <p:nvSpPr>
          <p:cNvPr id="5" name="Title 1"/>
          <p:cNvSpPr txBox="1">
            <a:spLocks/>
          </p:cNvSpPr>
          <p:nvPr/>
        </p:nvSpPr>
        <p:spPr>
          <a:xfrm>
            <a:off x="531812" y="1447800"/>
            <a:ext cx="548640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200" dirty="0"/>
          </a:p>
        </p:txBody>
      </p:sp>
      <p:sp>
        <p:nvSpPr>
          <p:cNvPr id="8"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Isabel Bicknell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69935" y="1517092"/>
            <a:ext cx="4064077" cy="5080097"/>
          </a:xfrm>
          <a:prstGeom prst="rect">
            <a:avLst/>
          </a:prstGeom>
        </p:spPr>
      </p:pic>
      <p:sp>
        <p:nvSpPr>
          <p:cNvPr id="3" name="Rectangle 2"/>
          <p:cNvSpPr/>
          <p:nvPr/>
        </p:nvSpPr>
        <p:spPr>
          <a:xfrm>
            <a:off x="754813" y="2050704"/>
            <a:ext cx="5334001" cy="1231106"/>
          </a:xfrm>
          <a:prstGeom prst="rect">
            <a:avLst/>
          </a:prstGeom>
        </p:spPr>
        <p:txBody>
          <a:bodyPr wrap="square">
            <a:spAutoFit/>
          </a:bodyPr>
          <a:lstStyle/>
          <a:p>
            <a:r>
              <a:rPr lang="en-US" sz="3700" dirty="0"/>
              <a:t>Whitman Haines Memorial Scholarship</a:t>
            </a:r>
          </a:p>
        </p:txBody>
      </p:sp>
    </p:spTree>
    <p:extLst>
      <p:ext uri="{BB962C8B-B14F-4D97-AF65-F5344CB8AC3E}">
        <p14:creationId xmlns:p14="http://schemas.microsoft.com/office/powerpoint/2010/main" val="264764478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437" y="689148"/>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a:t>
            </a:r>
          </a:p>
        </p:txBody>
      </p:sp>
      <p:sp>
        <p:nvSpPr>
          <p:cNvPr id="5" name="Title 1"/>
          <p:cNvSpPr txBox="1">
            <a:spLocks/>
          </p:cNvSpPr>
          <p:nvPr/>
        </p:nvSpPr>
        <p:spPr>
          <a:xfrm>
            <a:off x="531812" y="1447800"/>
            <a:ext cx="548640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200" dirty="0"/>
          </a:p>
        </p:txBody>
      </p:sp>
      <p:sp>
        <p:nvSpPr>
          <p:cNvPr id="8"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Zachery Bishop</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25124" y="1447800"/>
            <a:ext cx="4283242" cy="5354053"/>
          </a:xfrm>
          <a:prstGeom prst="rect">
            <a:avLst/>
          </a:prstGeom>
        </p:spPr>
      </p:pic>
      <p:sp>
        <p:nvSpPr>
          <p:cNvPr id="3" name="Rectangle 2"/>
          <p:cNvSpPr/>
          <p:nvPr/>
        </p:nvSpPr>
        <p:spPr>
          <a:xfrm>
            <a:off x="754813" y="2050704"/>
            <a:ext cx="5334001" cy="1231106"/>
          </a:xfrm>
          <a:prstGeom prst="rect">
            <a:avLst/>
          </a:prstGeom>
        </p:spPr>
        <p:txBody>
          <a:bodyPr wrap="square">
            <a:spAutoFit/>
          </a:bodyPr>
          <a:lstStyle/>
          <a:p>
            <a:r>
              <a:rPr lang="en-US" sz="3700" dirty="0"/>
              <a:t>Governor Thomas Carleton Scholarship</a:t>
            </a:r>
          </a:p>
        </p:txBody>
      </p:sp>
    </p:spTree>
    <p:extLst>
      <p:ext uri="{BB962C8B-B14F-4D97-AF65-F5344CB8AC3E}">
        <p14:creationId xmlns:p14="http://schemas.microsoft.com/office/powerpoint/2010/main" val="300610094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8035" y="619584"/>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a:t>
            </a:r>
          </a:p>
        </p:txBody>
      </p:sp>
      <p:sp>
        <p:nvSpPr>
          <p:cNvPr id="5" name="Title 1"/>
          <p:cNvSpPr txBox="1">
            <a:spLocks/>
          </p:cNvSpPr>
          <p:nvPr/>
        </p:nvSpPr>
        <p:spPr>
          <a:xfrm>
            <a:off x="531812" y="1447800"/>
            <a:ext cx="548640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200" dirty="0"/>
          </a:p>
        </p:txBody>
      </p:sp>
      <p:sp>
        <p:nvSpPr>
          <p:cNvPr id="8"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Madelyn Boyle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89813" y="1261380"/>
            <a:ext cx="4267200" cy="5334000"/>
          </a:xfrm>
          <a:prstGeom prst="rect">
            <a:avLst/>
          </a:prstGeom>
        </p:spPr>
      </p:pic>
      <p:sp>
        <p:nvSpPr>
          <p:cNvPr id="3" name="Rectangle 2"/>
          <p:cNvSpPr/>
          <p:nvPr/>
        </p:nvSpPr>
        <p:spPr>
          <a:xfrm>
            <a:off x="760411" y="2697274"/>
            <a:ext cx="5334001" cy="1231106"/>
          </a:xfrm>
          <a:prstGeom prst="rect">
            <a:avLst/>
          </a:prstGeom>
        </p:spPr>
        <p:txBody>
          <a:bodyPr wrap="square">
            <a:spAutoFit/>
          </a:bodyPr>
          <a:lstStyle/>
          <a:p>
            <a:r>
              <a:rPr lang="en-US" sz="3700" dirty="0"/>
              <a:t>Governor Thomas Carleton Scholarship</a:t>
            </a:r>
          </a:p>
        </p:txBody>
      </p:sp>
    </p:spTree>
    <p:extLst>
      <p:ext uri="{BB962C8B-B14F-4D97-AF65-F5344CB8AC3E}">
        <p14:creationId xmlns:p14="http://schemas.microsoft.com/office/powerpoint/2010/main" val="334851709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5612" y="1040842"/>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a:t>
            </a:r>
          </a:p>
        </p:txBody>
      </p:sp>
      <p:sp>
        <p:nvSpPr>
          <p:cNvPr id="5" name="Title 1"/>
          <p:cNvSpPr txBox="1">
            <a:spLocks/>
          </p:cNvSpPr>
          <p:nvPr/>
        </p:nvSpPr>
        <p:spPr>
          <a:xfrm>
            <a:off x="531812" y="1447800"/>
            <a:ext cx="548640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3200" dirty="0"/>
          </a:p>
        </p:txBody>
      </p:sp>
      <p:sp>
        <p:nvSpPr>
          <p:cNvPr id="8"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Samuel </a:t>
            </a:r>
            <a:r>
              <a:rPr lang="en-US" sz="4800" b="1" dirty="0" err="1"/>
              <a:t>Bubar</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94613" y="1498042"/>
            <a:ext cx="3962400" cy="4953000"/>
          </a:xfrm>
          <a:prstGeom prst="rect">
            <a:avLst/>
          </a:prstGeom>
        </p:spPr>
      </p:pic>
      <p:sp>
        <p:nvSpPr>
          <p:cNvPr id="3" name="Rectangle 2"/>
          <p:cNvSpPr/>
          <p:nvPr/>
        </p:nvSpPr>
        <p:spPr>
          <a:xfrm>
            <a:off x="754813" y="2050704"/>
            <a:ext cx="5334001" cy="1231106"/>
          </a:xfrm>
          <a:prstGeom prst="rect">
            <a:avLst/>
          </a:prstGeom>
        </p:spPr>
        <p:txBody>
          <a:bodyPr wrap="square">
            <a:spAutoFit/>
          </a:bodyPr>
          <a:lstStyle/>
          <a:p>
            <a:r>
              <a:rPr lang="en-US" sz="3700" dirty="0"/>
              <a:t>Ward Chipman Founder’s Scholarship</a:t>
            </a:r>
          </a:p>
        </p:txBody>
      </p:sp>
    </p:spTree>
    <p:extLst>
      <p:ext uri="{BB962C8B-B14F-4D97-AF65-F5344CB8AC3E}">
        <p14:creationId xmlns:p14="http://schemas.microsoft.com/office/powerpoint/2010/main" val="174180224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140229" y="737703"/>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Jenna Campbell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74201" y="1248321"/>
            <a:ext cx="4282812" cy="5353516"/>
          </a:xfrm>
          <a:prstGeom prst="rect">
            <a:avLst/>
          </a:prstGeom>
        </p:spPr>
      </p:pic>
    </p:spTree>
    <p:extLst>
      <p:ext uri="{BB962C8B-B14F-4D97-AF65-F5344CB8AC3E}">
        <p14:creationId xmlns:p14="http://schemas.microsoft.com/office/powerpoint/2010/main" val="188564204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133600"/>
            <a:ext cx="6477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attended and provided leadership in the LHHS Youth for Christ group throughout his/her high school years</a:t>
            </a:r>
          </a:p>
        </p:txBody>
      </p:sp>
      <p:sp>
        <p:nvSpPr>
          <p:cNvPr id="5" name="Text Placeholder 2"/>
          <p:cNvSpPr txBox="1">
            <a:spLocks/>
          </p:cNvSpPr>
          <p:nvPr/>
        </p:nvSpPr>
        <p:spPr>
          <a:xfrm>
            <a:off x="531812" y="5486400"/>
            <a:ext cx="5715000" cy="838200"/>
          </a:xfrm>
          <a:prstGeom prst="rect">
            <a:avLst/>
          </a:prstGeom>
        </p:spPr>
        <p:txBody>
          <a:bodyPr>
            <a:normAutofit fontScale="925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Rebekah </a:t>
            </a:r>
            <a:r>
              <a:rPr lang="en-US" sz="4800" b="1" dirty="0" err="1"/>
              <a:t>Kierstead</a:t>
            </a:r>
            <a:endParaRPr lang="en-US" sz="4800" b="1" dirty="0"/>
          </a:p>
        </p:txBody>
      </p:sp>
      <p:sp>
        <p:nvSpPr>
          <p:cNvPr id="6" name="Title 1"/>
          <p:cNvSpPr txBox="1">
            <a:spLocks/>
          </p:cNvSpPr>
          <p:nvPr/>
        </p:nvSpPr>
        <p:spPr>
          <a:xfrm>
            <a:off x="-1" y="624840"/>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200" dirty="0"/>
              <a:t>CHRISTIAN LEADERSHIP AWARD </a:t>
            </a:r>
          </a:p>
          <a:p>
            <a:pPr algn="ctr"/>
            <a:r>
              <a:rPr lang="en-US" sz="2500" dirty="0"/>
              <a:t>DONATED BY CROSSPOINT WESLEYAN CHURCH &amp; DOUGLAS BAPTIST CHURCH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96785" y="1143000"/>
            <a:ext cx="4389120" cy="5486400"/>
          </a:xfrm>
          <a:prstGeom prst="rect">
            <a:avLst/>
          </a:prstGeom>
        </p:spPr>
      </p:pic>
    </p:spTree>
    <p:extLst>
      <p:ext uri="{BB962C8B-B14F-4D97-AF65-F5344CB8AC3E}">
        <p14:creationId xmlns:p14="http://schemas.microsoft.com/office/powerpoint/2010/main" val="363073206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140229" y="526513"/>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Jaylieca</a:t>
            </a:r>
            <a:r>
              <a:rPr lang="en-US" sz="4800" b="1" dirty="0"/>
              <a:t> Chavez</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72613" y="1472400"/>
            <a:ext cx="4282812" cy="5353515"/>
          </a:xfrm>
          <a:prstGeom prst="rect">
            <a:avLst/>
          </a:prstGeom>
        </p:spPr>
      </p:pic>
    </p:spTree>
    <p:extLst>
      <p:ext uri="{BB962C8B-B14F-4D97-AF65-F5344CB8AC3E}">
        <p14:creationId xmlns:p14="http://schemas.microsoft.com/office/powerpoint/2010/main" val="143504622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Mary Ann Thomas Scholarship in Nursing</a:t>
            </a:r>
          </a:p>
        </p:txBody>
      </p:sp>
      <p:sp>
        <p:nvSpPr>
          <p:cNvPr id="6" name="Title 1"/>
          <p:cNvSpPr txBox="1">
            <a:spLocks/>
          </p:cNvSpPr>
          <p:nvPr/>
        </p:nvSpPr>
        <p:spPr>
          <a:xfrm>
            <a:off x="140229" y="616493"/>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Jaylieca</a:t>
            </a:r>
            <a:r>
              <a:rPr lang="en-US" sz="4800" b="1" dirty="0"/>
              <a:t> Chavez</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72613" y="1472400"/>
            <a:ext cx="4282812" cy="5353515"/>
          </a:xfrm>
          <a:prstGeom prst="rect">
            <a:avLst/>
          </a:prstGeom>
        </p:spPr>
      </p:pic>
    </p:spTree>
    <p:extLst>
      <p:ext uri="{BB962C8B-B14F-4D97-AF65-F5344CB8AC3E}">
        <p14:creationId xmlns:p14="http://schemas.microsoft.com/office/powerpoint/2010/main" val="136936034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Thomas Family Scholarship</a:t>
            </a:r>
          </a:p>
        </p:txBody>
      </p:sp>
      <p:sp>
        <p:nvSpPr>
          <p:cNvPr id="6" name="Title 1"/>
          <p:cNvSpPr txBox="1">
            <a:spLocks/>
          </p:cNvSpPr>
          <p:nvPr/>
        </p:nvSpPr>
        <p:spPr>
          <a:xfrm>
            <a:off x="140229" y="572375"/>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fontScale="850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Yudam</a:t>
            </a:r>
            <a:r>
              <a:rPr lang="en-US" sz="4800" b="1" dirty="0"/>
              <a:t> (Julia) Choi</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72613" y="1219200"/>
            <a:ext cx="4282812" cy="5353515"/>
          </a:xfrm>
          <a:prstGeom prst="rect">
            <a:avLst/>
          </a:prstGeom>
        </p:spPr>
      </p:pic>
    </p:spTree>
    <p:extLst>
      <p:ext uri="{BB962C8B-B14F-4D97-AF65-F5344CB8AC3E}">
        <p14:creationId xmlns:p14="http://schemas.microsoft.com/office/powerpoint/2010/main" val="420941485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140229" y="533400"/>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Scott Dayton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1325" y="1044018"/>
            <a:ext cx="4282200" cy="5352751"/>
          </a:xfrm>
          <a:prstGeom prst="rect">
            <a:avLst/>
          </a:prstGeom>
        </p:spPr>
      </p:pic>
    </p:spTree>
    <p:extLst>
      <p:ext uri="{BB962C8B-B14F-4D97-AF65-F5344CB8AC3E}">
        <p14:creationId xmlns:p14="http://schemas.microsoft.com/office/powerpoint/2010/main" val="141071209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140229" y="762515"/>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Grace </a:t>
            </a:r>
            <a:r>
              <a:rPr lang="en-US" sz="4800" b="1" dirty="0" err="1"/>
              <a:t>Doucett</a:t>
            </a:r>
            <a:endParaRPr lang="en-US" sz="4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74813" y="1292183"/>
            <a:ext cx="4282200" cy="5352751"/>
          </a:xfrm>
          <a:prstGeom prst="rect">
            <a:avLst/>
          </a:prstGeom>
        </p:spPr>
      </p:pic>
    </p:spTree>
    <p:extLst>
      <p:ext uri="{BB962C8B-B14F-4D97-AF65-F5344CB8AC3E}">
        <p14:creationId xmlns:p14="http://schemas.microsoft.com/office/powerpoint/2010/main" val="255031601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140229" y="649341"/>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Olivia Dunn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74813" y="1295400"/>
            <a:ext cx="4282200" cy="5352751"/>
          </a:xfrm>
          <a:prstGeom prst="rect">
            <a:avLst/>
          </a:prstGeom>
        </p:spPr>
      </p:pic>
    </p:spTree>
    <p:extLst>
      <p:ext uri="{BB962C8B-B14F-4D97-AF65-F5344CB8AC3E}">
        <p14:creationId xmlns:p14="http://schemas.microsoft.com/office/powerpoint/2010/main" val="348826405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J.D. Irving NB Leadership Scholarship</a:t>
            </a:r>
          </a:p>
        </p:txBody>
      </p:sp>
      <p:sp>
        <p:nvSpPr>
          <p:cNvPr id="6" name="Title 1"/>
          <p:cNvSpPr txBox="1">
            <a:spLocks/>
          </p:cNvSpPr>
          <p:nvPr/>
        </p:nvSpPr>
        <p:spPr>
          <a:xfrm>
            <a:off x="140229" y="699297"/>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Benjamin </a:t>
            </a:r>
            <a:r>
              <a:rPr lang="en-US" sz="4800" b="1" dirty="0" err="1"/>
              <a:t>Durette</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75291" y="1209915"/>
            <a:ext cx="4281722" cy="5353516"/>
          </a:xfrm>
          <a:prstGeom prst="rect">
            <a:avLst/>
          </a:prstGeom>
        </p:spPr>
      </p:pic>
    </p:spTree>
    <p:extLst>
      <p:ext uri="{BB962C8B-B14F-4D97-AF65-F5344CB8AC3E}">
        <p14:creationId xmlns:p14="http://schemas.microsoft.com/office/powerpoint/2010/main" val="10994400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Eldon and Maxine Clair Faculty of Computer Science Scholars</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Anthony </a:t>
            </a:r>
            <a:r>
              <a:rPr lang="en-US" sz="4800" b="1" dirty="0" err="1"/>
              <a:t>Durette</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936" y="1428282"/>
            <a:ext cx="4282436" cy="5353516"/>
          </a:xfrm>
          <a:prstGeom prst="rect">
            <a:avLst/>
          </a:prstGeom>
        </p:spPr>
      </p:pic>
    </p:spTree>
    <p:extLst>
      <p:ext uri="{BB962C8B-B14F-4D97-AF65-F5344CB8AC3E}">
        <p14:creationId xmlns:p14="http://schemas.microsoft.com/office/powerpoint/2010/main" val="16109441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MacLauchlan McKenzie Scholarship in Computer Science</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Anthony </a:t>
            </a:r>
            <a:r>
              <a:rPr lang="en-US" sz="4800" b="1" dirty="0" err="1"/>
              <a:t>Durette</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936" y="1428282"/>
            <a:ext cx="4282436" cy="5353516"/>
          </a:xfrm>
          <a:prstGeom prst="rect">
            <a:avLst/>
          </a:prstGeom>
        </p:spPr>
      </p:pic>
    </p:spTree>
    <p:extLst>
      <p:ext uri="{BB962C8B-B14F-4D97-AF65-F5344CB8AC3E}">
        <p14:creationId xmlns:p14="http://schemas.microsoft.com/office/powerpoint/2010/main" val="223336491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New Brunswick Students Scholarships UNBF</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Madison </a:t>
            </a:r>
            <a:r>
              <a:rPr lang="en-US" sz="4800" b="1" dirty="0" err="1"/>
              <a:t>Ebbett</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421" y="1430373"/>
            <a:ext cx="4279466" cy="5349333"/>
          </a:xfrm>
          <a:prstGeom prst="rect">
            <a:avLst/>
          </a:prstGeom>
        </p:spPr>
      </p:pic>
    </p:spTree>
    <p:extLst>
      <p:ext uri="{BB962C8B-B14F-4D97-AF65-F5344CB8AC3E}">
        <p14:creationId xmlns:p14="http://schemas.microsoft.com/office/powerpoint/2010/main" val="116362613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76400"/>
            <a:ext cx="5702917"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student who has participated in French extra-curricular activities and has completed the French Immersion program. </a:t>
            </a:r>
          </a:p>
        </p:txBody>
      </p:sp>
      <p:sp>
        <p:nvSpPr>
          <p:cNvPr id="5" name="Text Placeholder 2"/>
          <p:cNvSpPr txBox="1">
            <a:spLocks/>
          </p:cNvSpPr>
          <p:nvPr/>
        </p:nvSpPr>
        <p:spPr>
          <a:xfrm>
            <a:off x="531812" y="5542632"/>
            <a:ext cx="5610396"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Jillian Grace</a:t>
            </a:r>
          </a:p>
        </p:txBody>
      </p:sp>
      <p:sp>
        <p:nvSpPr>
          <p:cNvPr id="6" name="Title 1"/>
          <p:cNvSpPr txBox="1">
            <a:spLocks/>
          </p:cNvSpPr>
          <p:nvPr/>
        </p:nvSpPr>
        <p:spPr>
          <a:xfrm>
            <a:off x="912812" y="1371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COCA-COLA PRIZE</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07963" y="1219200"/>
            <a:ext cx="4349049" cy="5436312"/>
          </a:xfrm>
          <a:prstGeom prst="rect">
            <a:avLst/>
          </a:prstGeom>
        </p:spPr>
      </p:pic>
    </p:spTree>
    <p:extLst>
      <p:ext uri="{BB962C8B-B14F-4D97-AF65-F5344CB8AC3E}">
        <p14:creationId xmlns:p14="http://schemas.microsoft.com/office/powerpoint/2010/main" val="306482429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Madison </a:t>
            </a:r>
            <a:r>
              <a:rPr lang="en-US" sz="4800" b="1" dirty="0" err="1"/>
              <a:t>Ebbett</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421" y="1430373"/>
            <a:ext cx="4279466" cy="5349333"/>
          </a:xfrm>
          <a:prstGeom prst="rect">
            <a:avLst/>
          </a:prstGeom>
        </p:spPr>
      </p:pic>
    </p:spTree>
    <p:extLst>
      <p:ext uri="{BB962C8B-B14F-4D97-AF65-F5344CB8AC3E}">
        <p14:creationId xmlns:p14="http://schemas.microsoft.com/office/powerpoint/2010/main" val="208146337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Salma </a:t>
            </a:r>
            <a:r>
              <a:rPr lang="en-US" sz="4800" b="1" dirty="0" err="1"/>
              <a:t>ElSaid</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421" y="1430373"/>
            <a:ext cx="4279466" cy="5349333"/>
          </a:xfrm>
          <a:prstGeom prst="rect">
            <a:avLst/>
          </a:prstGeom>
        </p:spPr>
      </p:pic>
    </p:spTree>
    <p:extLst>
      <p:ext uri="{BB962C8B-B14F-4D97-AF65-F5344CB8AC3E}">
        <p14:creationId xmlns:p14="http://schemas.microsoft.com/office/powerpoint/2010/main" val="365845186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140229" y="575298"/>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William Englehart</a:t>
            </a:r>
          </a:p>
        </p:txBody>
      </p:sp>
      <p:pic>
        <p:nvPicPr>
          <p:cNvPr id="3" name="Picture 2">
            <a:extLst>
              <a:ext uri="{FF2B5EF4-FFF2-40B4-BE49-F238E27FC236}">
                <a16:creationId xmlns:a16="http://schemas.microsoft.com/office/drawing/2014/main" id="{83E17350-C819-4B8F-99AC-C0FB32D64D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4" y="1521185"/>
            <a:ext cx="4023359" cy="5029200"/>
          </a:xfrm>
          <a:prstGeom prst="rect">
            <a:avLst/>
          </a:prstGeom>
        </p:spPr>
      </p:pic>
    </p:spTree>
    <p:extLst>
      <p:ext uri="{BB962C8B-B14F-4D97-AF65-F5344CB8AC3E}">
        <p14:creationId xmlns:p14="http://schemas.microsoft.com/office/powerpoint/2010/main" val="272390307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Braden Galbraith</a:t>
            </a:r>
          </a:p>
        </p:txBody>
      </p:sp>
      <p:pic>
        <p:nvPicPr>
          <p:cNvPr id="3" name="Picture 2">
            <a:extLst>
              <a:ext uri="{FF2B5EF4-FFF2-40B4-BE49-F238E27FC236}">
                <a16:creationId xmlns:a16="http://schemas.microsoft.com/office/drawing/2014/main" id="{83E17350-C819-4B8F-99AC-C0FB32D64D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52119" y="1315453"/>
            <a:ext cx="4023359" cy="5029200"/>
          </a:xfrm>
          <a:prstGeom prst="rect">
            <a:avLst/>
          </a:prstGeom>
        </p:spPr>
      </p:pic>
    </p:spTree>
    <p:extLst>
      <p:ext uri="{BB962C8B-B14F-4D97-AF65-F5344CB8AC3E}">
        <p14:creationId xmlns:p14="http://schemas.microsoft.com/office/powerpoint/2010/main" val="52381680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140229" y="739795"/>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Sarah Etheridge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421" y="1430373"/>
            <a:ext cx="4279466" cy="5349333"/>
          </a:xfrm>
          <a:prstGeom prst="rect">
            <a:avLst/>
          </a:prstGeom>
        </p:spPr>
      </p:pic>
    </p:spTree>
    <p:extLst>
      <p:ext uri="{BB962C8B-B14F-4D97-AF65-F5344CB8AC3E}">
        <p14:creationId xmlns:p14="http://schemas.microsoft.com/office/powerpoint/2010/main" val="296603910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Rakshit</a:t>
            </a:r>
            <a:r>
              <a:rPr lang="en-US" sz="4800" b="1" dirty="0"/>
              <a:t> </a:t>
            </a:r>
            <a:r>
              <a:rPr lang="en-US" sz="4800" b="1" dirty="0" err="1"/>
              <a:t>Galwa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24536" y="1752601"/>
            <a:ext cx="3901440" cy="4876800"/>
          </a:xfrm>
          <a:prstGeom prst="rect">
            <a:avLst/>
          </a:prstGeom>
        </p:spPr>
      </p:pic>
    </p:spTree>
    <p:extLst>
      <p:ext uri="{BB962C8B-B14F-4D97-AF65-F5344CB8AC3E}">
        <p14:creationId xmlns:p14="http://schemas.microsoft.com/office/powerpoint/2010/main" val="271432143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Ward Chipman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Alana </a:t>
            </a:r>
            <a:r>
              <a:rPr lang="en-US" sz="4800" b="1" dirty="0" err="1"/>
              <a:t>Gaunce</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24536" y="1752601"/>
            <a:ext cx="3901440" cy="4876800"/>
          </a:xfrm>
          <a:prstGeom prst="rect">
            <a:avLst/>
          </a:prstGeom>
        </p:spPr>
      </p:pic>
    </p:spTree>
    <p:extLst>
      <p:ext uri="{BB962C8B-B14F-4D97-AF65-F5344CB8AC3E}">
        <p14:creationId xmlns:p14="http://schemas.microsoft.com/office/powerpoint/2010/main" val="366311377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Julia Green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37393" y="1971769"/>
            <a:ext cx="3785584" cy="4731980"/>
          </a:xfrm>
          <a:prstGeom prst="rect">
            <a:avLst/>
          </a:prstGeom>
        </p:spPr>
      </p:pic>
    </p:spTree>
    <p:extLst>
      <p:ext uri="{BB962C8B-B14F-4D97-AF65-F5344CB8AC3E}">
        <p14:creationId xmlns:p14="http://schemas.microsoft.com/office/powerpoint/2010/main" val="304634885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Carleton &amp; York Regimental Association Memorial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Samuel Hawkes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99638" y="1428281"/>
            <a:ext cx="4282812" cy="5353516"/>
          </a:xfrm>
          <a:prstGeom prst="rect">
            <a:avLst/>
          </a:prstGeom>
        </p:spPr>
      </p:pic>
    </p:spTree>
    <p:extLst>
      <p:ext uri="{BB962C8B-B14F-4D97-AF65-F5344CB8AC3E}">
        <p14:creationId xmlns:p14="http://schemas.microsoft.com/office/powerpoint/2010/main" val="124531812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 </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061358"/>
            <a:ext cx="6705600" cy="1568042"/>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Luke Faulkner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098" y="1430373"/>
            <a:ext cx="4279467" cy="5349333"/>
          </a:xfrm>
          <a:prstGeom prst="rect">
            <a:avLst/>
          </a:prstGeom>
        </p:spPr>
      </p:pic>
    </p:spTree>
    <p:extLst>
      <p:ext uri="{BB962C8B-B14F-4D97-AF65-F5344CB8AC3E}">
        <p14:creationId xmlns:p14="http://schemas.microsoft.com/office/powerpoint/2010/main" val="99118756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05000"/>
            <a:ext cx="58674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demonstrated outstanding class leadership and participation in Culinary. </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Sarah Marshall</a:t>
            </a:r>
          </a:p>
        </p:txBody>
      </p:sp>
      <p:sp>
        <p:nvSpPr>
          <p:cNvPr id="6" name="Title 1"/>
          <p:cNvSpPr txBox="1">
            <a:spLocks/>
          </p:cNvSpPr>
          <p:nvPr/>
        </p:nvSpPr>
        <p:spPr>
          <a:xfrm>
            <a:off x="912812" y="1371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COCA-COLA PRIZE</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92236" y="1371600"/>
            <a:ext cx="4264776" cy="5330971"/>
          </a:xfrm>
          <a:prstGeom prst="rect">
            <a:avLst/>
          </a:prstGeom>
        </p:spPr>
      </p:pic>
    </p:spTree>
    <p:extLst>
      <p:ext uri="{BB962C8B-B14F-4D97-AF65-F5344CB8AC3E}">
        <p14:creationId xmlns:p14="http://schemas.microsoft.com/office/powerpoint/2010/main" val="71593008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Ward Chipman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Cameron Hay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3764" y="1429954"/>
            <a:ext cx="4280136" cy="5350170"/>
          </a:xfrm>
          <a:prstGeom prst="rect">
            <a:avLst/>
          </a:prstGeom>
        </p:spPr>
      </p:pic>
    </p:spTree>
    <p:extLst>
      <p:ext uri="{BB962C8B-B14F-4D97-AF65-F5344CB8AC3E}">
        <p14:creationId xmlns:p14="http://schemas.microsoft.com/office/powerpoint/2010/main" val="421427227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Ward Chipman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William Henwood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3764" y="1429954"/>
            <a:ext cx="4280136" cy="5350170"/>
          </a:xfrm>
          <a:prstGeom prst="rect">
            <a:avLst/>
          </a:prstGeom>
        </p:spPr>
      </p:pic>
    </p:spTree>
    <p:extLst>
      <p:ext uri="{BB962C8B-B14F-4D97-AF65-F5344CB8AC3E}">
        <p14:creationId xmlns:p14="http://schemas.microsoft.com/office/powerpoint/2010/main" val="429406423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Olivia </a:t>
            </a:r>
            <a:r>
              <a:rPr lang="en-US" sz="4800" b="1" dirty="0" err="1"/>
              <a:t>Heppell</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3764" y="1429954"/>
            <a:ext cx="4280136" cy="5350170"/>
          </a:xfrm>
          <a:prstGeom prst="rect">
            <a:avLst/>
          </a:prstGeom>
        </p:spPr>
      </p:pic>
    </p:spTree>
    <p:extLst>
      <p:ext uri="{BB962C8B-B14F-4D97-AF65-F5344CB8AC3E}">
        <p14:creationId xmlns:p14="http://schemas.microsoft.com/office/powerpoint/2010/main" val="271609065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Ward Chipman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Madeline Hodgson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238582790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Isaac Jewett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3764" y="1429954"/>
            <a:ext cx="4280136" cy="5350170"/>
          </a:xfrm>
          <a:prstGeom prst="rect">
            <a:avLst/>
          </a:prstGeom>
        </p:spPr>
      </p:pic>
    </p:spTree>
    <p:extLst>
      <p:ext uri="{BB962C8B-B14F-4D97-AF65-F5344CB8AC3E}">
        <p14:creationId xmlns:p14="http://schemas.microsoft.com/office/powerpoint/2010/main" val="137522062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Natalie Irving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96172" y="1428281"/>
            <a:ext cx="4282812" cy="5353516"/>
          </a:xfrm>
          <a:prstGeom prst="rect">
            <a:avLst/>
          </a:prstGeom>
        </p:spPr>
      </p:pic>
    </p:spTree>
    <p:extLst>
      <p:ext uri="{BB962C8B-B14F-4D97-AF65-F5344CB8AC3E}">
        <p14:creationId xmlns:p14="http://schemas.microsoft.com/office/powerpoint/2010/main" val="421769977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Kate Johnston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327514964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Madeline Jones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972" y="1428281"/>
            <a:ext cx="4281719" cy="5353516"/>
          </a:xfrm>
          <a:prstGeom prst="rect">
            <a:avLst/>
          </a:prstGeom>
        </p:spPr>
      </p:pic>
    </p:spTree>
    <p:extLst>
      <p:ext uri="{BB962C8B-B14F-4D97-AF65-F5344CB8AC3E}">
        <p14:creationId xmlns:p14="http://schemas.microsoft.com/office/powerpoint/2010/main" val="160002323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Madalynn Kean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6440" y="1433300"/>
            <a:ext cx="4274783" cy="5343478"/>
          </a:xfrm>
          <a:prstGeom prst="rect">
            <a:avLst/>
          </a:prstGeom>
        </p:spPr>
      </p:pic>
    </p:spTree>
    <p:extLst>
      <p:ext uri="{BB962C8B-B14F-4D97-AF65-F5344CB8AC3E}">
        <p14:creationId xmlns:p14="http://schemas.microsoft.com/office/powerpoint/2010/main" val="47599570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Emily Kenny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69315624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76400"/>
            <a:ext cx="46482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graduate with an interest and aptitude in Canadian History.</a:t>
            </a:r>
          </a:p>
        </p:txBody>
      </p:sp>
      <p:sp>
        <p:nvSpPr>
          <p:cNvPr id="5" name="Text Placeholder 2"/>
          <p:cNvSpPr txBox="1">
            <a:spLocks/>
          </p:cNvSpPr>
          <p:nvPr/>
        </p:nvSpPr>
        <p:spPr>
          <a:xfrm>
            <a:off x="531812" y="5486400"/>
            <a:ext cx="6019800" cy="781968"/>
          </a:xfrm>
          <a:prstGeom prst="rect">
            <a:avLst/>
          </a:prstGeom>
        </p:spPr>
        <p:txBody>
          <a:bodyPr>
            <a:no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Ellie Weir</a:t>
            </a:r>
          </a:p>
        </p:txBody>
      </p:sp>
      <p:sp>
        <p:nvSpPr>
          <p:cNvPr id="6" name="Title 1"/>
          <p:cNvSpPr txBox="1">
            <a:spLocks/>
          </p:cNvSpPr>
          <p:nvPr/>
        </p:nvSpPr>
        <p:spPr>
          <a:xfrm>
            <a:off x="912812" y="1371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COCA-COLA PRIZE</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89813" y="1143000"/>
            <a:ext cx="4267200" cy="5334000"/>
          </a:xfrm>
          <a:prstGeom prst="rect">
            <a:avLst/>
          </a:prstGeom>
        </p:spPr>
      </p:pic>
    </p:spTree>
    <p:extLst>
      <p:ext uri="{BB962C8B-B14F-4D97-AF65-F5344CB8AC3E}">
        <p14:creationId xmlns:p14="http://schemas.microsoft.com/office/powerpoint/2010/main" val="28529603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Rebekah </a:t>
            </a:r>
            <a:r>
              <a:rPr lang="en-US" sz="4800" b="1" dirty="0" err="1"/>
              <a:t>Kierstead</a:t>
            </a:r>
            <a:endParaRPr lang="en-US" sz="4800" b="1" dirty="0"/>
          </a:p>
        </p:txBody>
      </p:sp>
      <p:pic>
        <p:nvPicPr>
          <p:cNvPr id="3" name="Picture 2">
            <a:extLst>
              <a:ext uri="{FF2B5EF4-FFF2-40B4-BE49-F238E27FC236}">
                <a16:creationId xmlns:a16="http://schemas.microsoft.com/office/drawing/2014/main" id="{C6B34B1E-4066-43EA-B1B2-82904E10F9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4" y="1524000"/>
            <a:ext cx="4023359" cy="5029200"/>
          </a:xfrm>
          <a:prstGeom prst="rect">
            <a:avLst/>
          </a:prstGeom>
        </p:spPr>
      </p:pic>
    </p:spTree>
    <p:extLst>
      <p:ext uri="{BB962C8B-B14F-4D97-AF65-F5344CB8AC3E}">
        <p14:creationId xmlns:p14="http://schemas.microsoft.com/office/powerpoint/2010/main" val="101629544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Aliant Centennial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Rebekah </a:t>
            </a:r>
            <a:r>
              <a:rPr lang="en-US" sz="4800" b="1" dirty="0" err="1"/>
              <a:t>Kierstead</a:t>
            </a:r>
            <a:endParaRPr lang="en-US" sz="4800" b="1" dirty="0"/>
          </a:p>
        </p:txBody>
      </p:sp>
      <p:pic>
        <p:nvPicPr>
          <p:cNvPr id="3" name="Picture 2">
            <a:extLst>
              <a:ext uri="{FF2B5EF4-FFF2-40B4-BE49-F238E27FC236}">
                <a16:creationId xmlns:a16="http://schemas.microsoft.com/office/drawing/2014/main" id="{C6B34B1E-4066-43EA-B1B2-82904E10F9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4" y="1524000"/>
            <a:ext cx="4023359" cy="5029200"/>
          </a:xfrm>
          <a:prstGeom prst="rect">
            <a:avLst/>
          </a:prstGeom>
        </p:spPr>
      </p:pic>
    </p:spTree>
    <p:extLst>
      <p:ext uri="{BB962C8B-B14F-4D97-AF65-F5344CB8AC3E}">
        <p14:creationId xmlns:p14="http://schemas.microsoft.com/office/powerpoint/2010/main" val="310039564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Jacob </a:t>
            </a:r>
            <a:r>
              <a:rPr lang="en-US" sz="4800" b="1" dirty="0" err="1"/>
              <a:t>Kierstead</a:t>
            </a:r>
            <a:endParaRPr lang="en-US" sz="4800" b="1" dirty="0"/>
          </a:p>
        </p:txBody>
      </p:sp>
      <p:sp>
        <p:nvSpPr>
          <p:cNvPr id="5"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6440" y="1433300"/>
            <a:ext cx="4274783" cy="5343478"/>
          </a:xfrm>
          <a:prstGeom prst="rect">
            <a:avLst/>
          </a:prstGeom>
        </p:spPr>
      </p:pic>
    </p:spTree>
    <p:extLst>
      <p:ext uri="{BB962C8B-B14F-4D97-AF65-F5344CB8AC3E}">
        <p14:creationId xmlns:p14="http://schemas.microsoft.com/office/powerpoint/2010/main" val="224598482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Simone Kitching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3764" y="1429954"/>
            <a:ext cx="4280136" cy="5350170"/>
          </a:xfrm>
          <a:prstGeom prst="rect">
            <a:avLst/>
          </a:prstGeom>
        </p:spPr>
      </p:pic>
    </p:spTree>
    <p:extLst>
      <p:ext uri="{BB962C8B-B14F-4D97-AF65-F5344CB8AC3E}">
        <p14:creationId xmlns:p14="http://schemas.microsoft.com/office/powerpoint/2010/main" val="157161118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Karl Land </a:t>
            </a:r>
            <a:r>
              <a:rPr lang="en-US" sz="4000" dirty="0" err="1"/>
              <a:t>Fiddes</a:t>
            </a:r>
            <a:r>
              <a:rPr lang="en-US" sz="4000" dirty="0"/>
              <a:t> BA. 1962 Memorial Scholarship in Science</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Simone Kitching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3764" y="1429954"/>
            <a:ext cx="4280136" cy="5350170"/>
          </a:xfrm>
          <a:prstGeom prst="rect">
            <a:avLst/>
          </a:prstGeom>
        </p:spPr>
      </p:pic>
    </p:spTree>
    <p:extLst>
      <p:ext uri="{BB962C8B-B14F-4D97-AF65-F5344CB8AC3E}">
        <p14:creationId xmlns:p14="http://schemas.microsoft.com/office/powerpoint/2010/main" val="103062162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UNB Scholarships</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Marina </a:t>
            </a:r>
            <a:r>
              <a:rPr lang="en-US" sz="4800" b="1" dirty="0" err="1"/>
              <a:t>Kurilova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00921" y="1676401"/>
            <a:ext cx="3994090" cy="4992613"/>
          </a:xfrm>
          <a:prstGeom prst="rect">
            <a:avLst/>
          </a:prstGeom>
        </p:spPr>
      </p:pic>
    </p:spTree>
    <p:extLst>
      <p:ext uri="{BB962C8B-B14F-4D97-AF65-F5344CB8AC3E}">
        <p14:creationId xmlns:p14="http://schemas.microsoft.com/office/powerpoint/2010/main" val="406855112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Lino Celeste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Marina </a:t>
            </a:r>
            <a:r>
              <a:rPr lang="en-US" sz="4800" b="1" dirty="0" err="1"/>
              <a:t>Kurilova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00921" y="1676401"/>
            <a:ext cx="3994090" cy="4992613"/>
          </a:xfrm>
          <a:prstGeom prst="rect">
            <a:avLst/>
          </a:prstGeom>
        </p:spPr>
      </p:pic>
    </p:spTree>
    <p:extLst>
      <p:ext uri="{BB962C8B-B14F-4D97-AF65-F5344CB8AC3E}">
        <p14:creationId xmlns:p14="http://schemas.microsoft.com/office/powerpoint/2010/main" val="134821534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T. Ross Moore Memorial Bursary</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Marina </a:t>
            </a:r>
            <a:r>
              <a:rPr lang="en-US" sz="4800" b="1" dirty="0" err="1"/>
              <a:t>Kurilova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00921" y="1676401"/>
            <a:ext cx="3994090" cy="4992613"/>
          </a:xfrm>
          <a:prstGeom prst="rect">
            <a:avLst/>
          </a:prstGeom>
        </p:spPr>
      </p:pic>
    </p:spTree>
    <p:extLst>
      <p:ext uri="{BB962C8B-B14F-4D97-AF65-F5344CB8AC3E}">
        <p14:creationId xmlns:p14="http://schemas.microsoft.com/office/powerpoint/2010/main" val="48812806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Eldon and Maxine Clair Scholarship in Computer Science</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Logan Lavigne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78999" y="1524000"/>
            <a:ext cx="4084320" cy="5105400"/>
          </a:xfrm>
          <a:prstGeom prst="rect">
            <a:avLst/>
          </a:prstGeom>
        </p:spPr>
      </p:pic>
    </p:spTree>
    <p:extLst>
      <p:ext uri="{BB962C8B-B14F-4D97-AF65-F5344CB8AC3E}">
        <p14:creationId xmlns:p14="http://schemas.microsoft.com/office/powerpoint/2010/main" val="24175516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Anna Lingley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08812" y="1524001"/>
            <a:ext cx="4145278" cy="5181598"/>
          </a:xfrm>
          <a:prstGeom prst="rect">
            <a:avLst/>
          </a:prstGeom>
        </p:spPr>
      </p:pic>
    </p:spTree>
    <p:extLst>
      <p:ext uri="{BB962C8B-B14F-4D97-AF65-F5344CB8AC3E}">
        <p14:creationId xmlns:p14="http://schemas.microsoft.com/office/powerpoint/2010/main" val="404814888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05000"/>
            <a:ext cx="51054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dirty="0"/>
              <a:t>For a graduate with an interest and aptitude in Physics.</a:t>
            </a:r>
            <a:endParaRPr lang="en-US" sz="3800" dirty="0"/>
          </a:p>
        </p:txBody>
      </p:sp>
      <p:sp>
        <p:nvSpPr>
          <p:cNvPr id="5" name="Text Placeholder 2"/>
          <p:cNvSpPr txBox="1">
            <a:spLocks/>
          </p:cNvSpPr>
          <p:nvPr/>
        </p:nvSpPr>
        <p:spPr>
          <a:xfrm>
            <a:off x="531812" y="5542632"/>
            <a:ext cx="81534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Marina </a:t>
            </a:r>
            <a:r>
              <a:rPr lang="en-US" sz="4800" b="1" dirty="0" err="1"/>
              <a:t>Kurilova</a:t>
            </a:r>
            <a:endParaRPr lang="en-US" sz="4800" b="1" dirty="0"/>
          </a:p>
        </p:txBody>
      </p:sp>
      <p:sp>
        <p:nvSpPr>
          <p:cNvPr id="6" name="Title 1"/>
          <p:cNvSpPr txBox="1">
            <a:spLocks/>
          </p:cNvSpPr>
          <p:nvPr/>
        </p:nvSpPr>
        <p:spPr>
          <a:xfrm>
            <a:off x="912812" y="1371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COCA-COLA PRIZE</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79609" y="1146193"/>
            <a:ext cx="4471556" cy="5589446"/>
          </a:xfrm>
          <a:prstGeom prst="rect">
            <a:avLst/>
          </a:prstGeom>
        </p:spPr>
      </p:pic>
    </p:spTree>
    <p:extLst>
      <p:ext uri="{BB962C8B-B14F-4D97-AF65-F5344CB8AC3E}">
        <p14:creationId xmlns:p14="http://schemas.microsoft.com/office/powerpoint/2010/main" val="219147533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Alumni Entrance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Anna Lingley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08812" y="1524001"/>
            <a:ext cx="4145278" cy="5181598"/>
          </a:xfrm>
          <a:prstGeom prst="rect">
            <a:avLst/>
          </a:prstGeom>
        </p:spPr>
      </p:pic>
    </p:spTree>
    <p:extLst>
      <p:ext uri="{BB962C8B-B14F-4D97-AF65-F5344CB8AC3E}">
        <p14:creationId xmlns:p14="http://schemas.microsoft.com/office/powerpoint/2010/main" val="342472094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Jessica MacDonald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85012" y="1371726"/>
            <a:ext cx="4266998" cy="5333748"/>
          </a:xfrm>
          <a:prstGeom prst="rect">
            <a:avLst/>
          </a:prstGeom>
        </p:spPr>
      </p:pic>
    </p:spTree>
    <p:extLst>
      <p:ext uri="{BB962C8B-B14F-4D97-AF65-F5344CB8AC3E}">
        <p14:creationId xmlns:p14="http://schemas.microsoft.com/office/powerpoint/2010/main" val="70269976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Liam MacKinnon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36612" y="1371600"/>
            <a:ext cx="4259200" cy="5324000"/>
          </a:xfrm>
          <a:prstGeom prst="rect">
            <a:avLst/>
          </a:prstGeom>
        </p:spPr>
      </p:pic>
    </p:spTree>
    <p:extLst>
      <p:ext uri="{BB962C8B-B14F-4D97-AF65-F5344CB8AC3E}">
        <p14:creationId xmlns:p14="http://schemas.microsoft.com/office/powerpoint/2010/main" val="212137760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Ward Chipman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Shane Malley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32612" y="1663493"/>
            <a:ext cx="4033590" cy="5041988"/>
          </a:xfrm>
          <a:prstGeom prst="rect">
            <a:avLst/>
          </a:prstGeom>
        </p:spPr>
      </p:pic>
    </p:spTree>
    <p:extLst>
      <p:ext uri="{BB962C8B-B14F-4D97-AF65-F5344CB8AC3E}">
        <p14:creationId xmlns:p14="http://schemas.microsoft.com/office/powerpoint/2010/main" val="206394154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Katie McDonough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32612" y="1447801"/>
            <a:ext cx="4267198" cy="5333998"/>
          </a:xfrm>
          <a:prstGeom prst="rect">
            <a:avLst/>
          </a:prstGeom>
        </p:spPr>
      </p:pic>
    </p:spTree>
    <p:extLst>
      <p:ext uri="{BB962C8B-B14F-4D97-AF65-F5344CB8AC3E}">
        <p14:creationId xmlns:p14="http://schemas.microsoft.com/office/powerpoint/2010/main" val="66172580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Ward Chipman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Ashley Meade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32612" y="1447801"/>
            <a:ext cx="4267198" cy="5333998"/>
          </a:xfrm>
          <a:prstGeom prst="rect">
            <a:avLst/>
          </a:prstGeom>
        </p:spPr>
      </p:pic>
    </p:spTree>
    <p:extLst>
      <p:ext uri="{BB962C8B-B14F-4D97-AF65-F5344CB8AC3E}">
        <p14:creationId xmlns:p14="http://schemas.microsoft.com/office/powerpoint/2010/main" val="380025288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Cassidy Meyer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012" y="1663373"/>
            <a:ext cx="4038600" cy="5048250"/>
          </a:xfrm>
          <a:prstGeom prst="rect">
            <a:avLst/>
          </a:prstGeom>
        </p:spPr>
      </p:pic>
    </p:spTree>
    <p:extLst>
      <p:ext uri="{BB962C8B-B14F-4D97-AF65-F5344CB8AC3E}">
        <p14:creationId xmlns:p14="http://schemas.microsoft.com/office/powerpoint/2010/main" val="303586702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err="1"/>
              <a:t>Nashwaak</a:t>
            </a:r>
            <a:r>
              <a:rPr lang="en-US" sz="4000" dirty="0"/>
              <a:t> 1784-1984 Bicentennial Association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Cassidy Meyer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012" y="1663373"/>
            <a:ext cx="4038600" cy="5048250"/>
          </a:xfrm>
          <a:prstGeom prst="rect">
            <a:avLst/>
          </a:prstGeom>
        </p:spPr>
      </p:pic>
    </p:spTree>
    <p:extLst>
      <p:ext uri="{BB962C8B-B14F-4D97-AF65-F5344CB8AC3E}">
        <p14:creationId xmlns:p14="http://schemas.microsoft.com/office/powerpoint/2010/main" val="263570251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Kayden Moir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012" y="1663373"/>
            <a:ext cx="4038600" cy="5048250"/>
          </a:xfrm>
          <a:prstGeom prst="rect">
            <a:avLst/>
          </a:prstGeom>
        </p:spPr>
      </p:pic>
    </p:spTree>
    <p:extLst>
      <p:ext uri="{BB962C8B-B14F-4D97-AF65-F5344CB8AC3E}">
        <p14:creationId xmlns:p14="http://schemas.microsoft.com/office/powerpoint/2010/main" val="353114864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Ward Chipman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Abigail Moore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08812" y="1524000"/>
            <a:ext cx="4114800" cy="5143500"/>
          </a:xfrm>
          <a:prstGeom prst="rect">
            <a:avLst/>
          </a:prstGeom>
        </p:spPr>
      </p:pic>
    </p:spTree>
    <p:extLst>
      <p:ext uri="{BB962C8B-B14F-4D97-AF65-F5344CB8AC3E}">
        <p14:creationId xmlns:p14="http://schemas.microsoft.com/office/powerpoint/2010/main" val="379155838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81200"/>
            <a:ext cx="56388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graduate with high aggregate in academic subjects in grade 12. </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endParaRPr lang="en-US" sz="4800" b="1" dirty="0"/>
          </a:p>
        </p:txBody>
      </p:sp>
      <p:sp>
        <p:nvSpPr>
          <p:cNvPr id="6" name="Title 1"/>
          <p:cNvSpPr txBox="1">
            <a:spLocks/>
          </p:cNvSpPr>
          <p:nvPr/>
        </p:nvSpPr>
        <p:spPr>
          <a:xfrm>
            <a:off x="455612" y="762000"/>
            <a:ext cx="109955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BEN AND FAYE MEDJUCK PRIZE</a:t>
            </a:r>
          </a:p>
        </p:txBody>
      </p:sp>
      <p:sp>
        <p:nvSpPr>
          <p:cNvPr id="2" name="TextBox 1">
            <a:extLst>
              <a:ext uri="{FF2B5EF4-FFF2-40B4-BE49-F238E27FC236}">
                <a16:creationId xmlns:a16="http://schemas.microsoft.com/office/drawing/2014/main" id="{DD63C1B4-8E9D-4308-8ABE-0765546B8732}"/>
              </a:ext>
            </a:extLst>
          </p:cNvPr>
          <p:cNvSpPr txBox="1"/>
          <p:nvPr/>
        </p:nvSpPr>
        <p:spPr>
          <a:xfrm>
            <a:off x="684212" y="5636964"/>
            <a:ext cx="4495800" cy="769441"/>
          </a:xfrm>
          <a:prstGeom prst="rect">
            <a:avLst/>
          </a:prstGeom>
          <a:noFill/>
        </p:spPr>
        <p:txBody>
          <a:bodyPr wrap="square" rtlCol="0">
            <a:spAutoFit/>
          </a:bodyPr>
          <a:lstStyle/>
          <a:p>
            <a:r>
              <a:rPr lang="en-US" sz="4400" b="1" dirty="0" err="1"/>
              <a:t>Rakshit</a:t>
            </a:r>
            <a:r>
              <a:rPr lang="en-US" sz="4400" b="1" dirty="0"/>
              <a:t> </a:t>
            </a:r>
            <a:r>
              <a:rPr lang="en-US" sz="4400" b="1" dirty="0" err="1"/>
              <a:t>Galwa</a:t>
            </a:r>
            <a:endParaRPr lang="en-US" sz="4400" b="1" dirty="0"/>
          </a:p>
        </p:txBody>
      </p:sp>
      <p:pic>
        <p:nvPicPr>
          <p:cNvPr id="7" name="Picture 6" descr="A person with his hand on his chin&#10;&#10;Description automatically generated with medium confidence">
            <a:extLst>
              <a:ext uri="{FF2B5EF4-FFF2-40B4-BE49-F238E27FC236}">
                <a16:creationId xmlns:a16="http://schemas.microsoft.com/office/drawing/2014/main" id="{06A66102-0C22-416A-825C-AAF71EBCC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653" y="1377205"/>
            <a:ext cx="4023360" cy="5029200"/>
          </a:xfrm>
          <a:prstGeom prst="rect">
            <a:avLst/>
          </a:prstGeom>
        </p:spPr>
      </p:pic>
    </p:spTree>
    <p:extLst>
      <p:ext uri="{BB962C8B-B14F-4D97-AF65-F5344CB8AC3E}">
        <p14:creationId xmlns:p14="http://schemas.microsoft.com/office/powerpoint/2010/main" val="402444288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05000"/>
            <a:ext cx="51054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graduate who has demonstrated dedication to the field of mathematics in the pursuit of a career in trades.</a:t>
            </a:r>
          </a:p>
        </p:txBody>
      </p:sp>
      <p:sp>
        <p:nvSpPr>
          <p:cNvPr id="5" name="Text Placeholder 2"/>
          <p:cNvSpPr txBox="1">
            <a:spLocks/>
          </p:cNvSpPr>
          <p:nvPr/>
        </p:nvSpPr>
        <p:spPr>
          <a:xfrm>
            <a:off x="531812" y="5542632"/>
            <a:ext cx="81534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Kyle Morehouse</a:t>
            </a:r>
          </a:p>
        </p:txBody>
      </p:sp>
      <p:sp>
        <p:nvSpPr>
          <p:cNvPr id="6" name="Title 1"/>
          <p:cNvSpPr txBox="1">
            <a:spLocks/>
          </p:cNvSpPr>
          <p:nvPr/>
        </p:nvSpPr>
        <p:spPr>
          <a:xfrm>
            <a:off x="912812" y="1371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COCA-COLA PRIZE</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89812" y="1066800"/>
            <a:ext cx="4471556" cy="5589446"/>
          </a:xfrm>
          <a:prstGeom prst="rect">
            <a:avLst/>
          </a:prstGeom>
        </p:spPr>
      </p:pic>
    </p:spTree>
    <p:extLst>
      <p:ext uri="{BB962C8B-B14F-4D97-AF65-F5344CB8AC3E}">
        <p14:creationId xmlns:p14="http://schemas.microsoft.com/office/powerpoint/2010/main" val="263802816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5256291" cy="781968"/>
          </a:xfrm>
          <a:prstGeom prst="rect">
            <a:avLst/>
          </a:prstGeom>
        </p:spPr>
        <p:txBody>
          <a:bodyPr>
            <a:normAutofit fontScale="850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Melanie Morehouse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398297036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Ian Murdoch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311255902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Bao Nguyen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155769536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Kathryn Oulton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409265296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fontScale="77500" lnSpcReduction="2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Tristan Peterson-Boudreau</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098" y="1430373"/>
            <a:ext cx="4279466" cy="5349333"/>
          </a:xfrm>
          <a:prstGeom prst="rect">
            <a:avLst/>
          </a:prstGeom>
        </p:spPr>
      </p:pic>
    </p:spTree>
    <p:extLst>
      <p:ext uri="{BB962C8B-B14F-4D97-AF65-F5344CB8AC3E}">
        <p14:creationId xmlns:p14="http://schemas.microsoft.com/office/powerpoint/2010/main" val="306409201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Laura </a:t>
            </a:r>
            <a:r>
              <a:rPr lang="en-US" sz="4800" b="1" dirty="0" err="1"/>
              <a:t>Pitre</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526" y="1428407"/>
            <a:ext cx="4282612" cy="5353265"/>
          </a:xfrm>
          <a:prstGeom prst="rect">
            <a:avLst/>
          </a:prstGeom>
        </p:spPr>
      </p:pic>
    </p:spTree>
    <p:extLst>
      <p:ext uri="{BB962C8B-B14F-4D97-AF65-F5344CB8AC3E}">
        <p14:creationId xmlns:p14="http://schemas.microsoft.com/office/powerpoint/2010/main" val="154884139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Lucas Porter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12196" y="1430373"/>
            <a:ext cx="4279466" cy="5349333"/>
          </a:xfrm>
          <a:prstGeom prst="rect">
            <a:avLst/>
          </a:prstGeom>
        </p:spPr>
      </p:pic>
    </p:spTree>
    <p:extLst>
      <p:ext uri="{BB962C8B-B14F-4D97-AF65-F5344CB8AC3E}">
        <p14:creationId xmlns:p14="http://schemas.microsoft.com/office/powerpoint/2010/main" val="349951531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Ward Chipman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Jack Price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12079" y="1428281"/>
            <a:ext cx="4282812" cy="5353516"/>
          </a:xfrm>
          <a:prstGeom prst="rect">
            <a:avLst/>
          </a:prstGeom>
        </p:spPr>
      </p:pic>
    </p:spTree>
    <p:extLst>
      <p:ext uri="{BB962C8B-B14F-4D97-AF65-F5344CB8AC3E}">
        <p14:creationId xmlns:p14="http://schemas.microsoft.com/office/powerpoint/2010/main" val="342954708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President’s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Ella </a:t>
            </a:r>
            <a:r>
              <a:rPr lang="en-US" sz="4800" b="1" dirty="0" err="1"/>
              <a:t>Ramier</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12079" y="1428281"/>
            <a:ext cx="4282812" cy="5353516"/>
          </a:xfrm>
          <a:prstGeom prst="rect">
            <a:avLst/>
          </a:prstGeom>
        </p:spPr>
      </p:pic>
    </p:spTree>
    <p:extLst>
      <p:ext uri="{BB962C8B-B14F-4D97-AF65-F5344CB8AC3E}">
        <p14:creationId xmlns:p14="http://schemas.microsoft.com/office/powerpoint/2010/main" val="124794533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Mary Ann Thomas Scholarship in Nursing</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Japhet Ramos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337410965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795" y="1639478"/>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female graduate who exhibits leadership, academic achievement, community involvement and intends to pursue a post-secondary education. </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Kaileigh</a:t>
            </a:r>
            <a:r>
              <a:rPr lang="en-US" sz="4800" b="1" dirty="0"/>
              <a:t> </a:t>
            </a:r>
            <a:r>
              <a:rPr lang="en-US" sz="4800" b="1" dirty="0" err="1"/>
              <a:t>Surrett</a:t>
            </a:r>
            <a:endParaRPr lang="en-US" sz="4800" b="1" dirty="0"/>
          </a:p>
        </p:txBody>
      </p:sp>
      <p:sp>
        <p:nvSpPr>
          <p:cNvPr id="6" name="Title 1"/>
          <p:cNvSpPr txBox="1">
            <a:spLocks/>
          </p:cNvSpPr>
          <p:nvPr/>
        </p:nvSpPr>
        <p:spPr>
          <a:xfrm>
            <a:off x="912812" y="1371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COLTER FAMILY AWARD </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34699" y="1371600"/>
            <a:ext cx="4222313" cy="5277892"/>
          </a:xfrm>
          <a:prstGeom prst="rect">
            <a:avLst/>
          </a:prstGeom>
        </p:spPr>
      </p:pic>
    </p:spTree>
    <p:extLst>
      <p:ext uri="{BB962C8B-B14F-4D97-AF65-F5344CB8AC3E}">
        <p14:creationId xmlns:p14="http://schemas.microsoft.com/office/powerpoint/2010/main" val="208202819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Japhet Ramos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242359117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Elizabeth Richardson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88654" y="1265877"/>
            <a:ext cx="4282812" cy="5353516"/>
          </a:xfrm>
          <a:prstGeom prst="rect">
            <a:avLst/>
          </a:prstGeom>
        </p:spPr>
      </p:pic>
    </p:spTree>
    <p:extLst>
      <p:ext uri="{BB962C8B-B14F-4D97-AF65-F5344CB8AC3E}">
        <p14:creationId xmlns:p14="http://schemas.microsoft.com/office/powerpoint/2010/main" val="174879183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solidFill>
                  <a:srgbClr val="374C81"/>
                </a:solidFill>
              </a:rPr>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solidFill>
                  <a:srgbClr val="374C81"/>
                </a:solidFill>
              </a:rPr>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solidFill>
                  <a:srgbClr val="374C81"/>
                </a:solidFill>
              </a:rPr>
              <a:t>Madyson Roach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09315" y="1300711"/>
            <a:ext cx="4281806" cy="5353516"/>
          </a:xfrm>
          <a:prstGeom prst="rect">
            <a:avLst/>
          </a:prstGeom>
        </p:spPr>
      </p:pic>
    </p:spTree>
    <p:extLst>
      <p:ext uri="{BB962C8B-B14F-4D97-AF65-F5344CB8AC3E}">
        <p14:creationId xmlns:p14="http://schemas.microsoft.com/office/powerpoint/2010/main" val="397739756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solidFill>
                  <a:srgbClr val="374C81"/>
                </a:solidFill>
              </a:rPr>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solidFill>
                  <a:srgbClr val="374C81"/>
                </a:solidFill>
              </a:rPr>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solidFill>
                  <a:srgbClr val="374C81"/>
                </a:solidFill>
              </a:rPr>
              <a:t>Emma Russell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08812" y="1300711"/>
            <a:ext cx="4282812" cy="5353516"/>
          </a:xfrm>
          <a:prstGeom prst="rect">
            <a:avLst/>
          </a:prstGeom>
        </p:spPr>
      </p:pic>
    </p:spTree>
    <p:extLst>
      <p:ext uri="{BB962C8B-B14F-4D97-AF65-F5344CB8AC3E}">
        <p14:creationId xmlns:p14="http://schemas.microsoft.com/office/powerpoint/2010/main" val="60063390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Ward </a:t>
            </a:r>
            <a:r>
              <a:rPr lang="en-US" sz="4000" dirty="0" err="1"/>
              <a:t>Chipman</a:t>
            </a:r>
            <a:r>
              <a:rPr lang="en-US" sz="4000" dirty="0"/>
              <a:t>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0" y="5542631"/>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Dylan </a:t>
            </a:r>
            <a:r>
              <a:rPr lang="en-US" sz="4800" b="1" dirty="0" err="1"/>
              <a:t>Seveck</a:t>
            </a:r>
            <a:endParaRPr lang="en-US" sz="48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6702425" y="1961610"/>
            <a:ext cx="4282813" cy="4286857"/>
          </a:xfrm>
          <a:prstGeom prst="rect">
            <a:avLst/>
          </a:prstGeom>
        </p:spPr>
      </p:pic>
    </p:spTree>
    <p:extLst>
      <p:ext uri="{BB962C8B-B14F-4D97-AF65-F5344CB8AC3E}">
        <p14:creationId xmlns:p14="http://schemas.microsoft.com/office/powerpoint/2010/main" val="187538053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UNB Scholarships</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Caitlyn Sinclair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22841" y="1828801"/>
            <a:ext cx="3872170" cy="4840213"/>
          </a:xfrm>
          <a:prstGeom prst="rect">
            <a:avLst/>
          </a:prstGeom>
        </p:spPr>
      </p:pic>
    </p:spTree>
    <p:extLst>
      <p:ext uri="{BB962C8B-B14F-4D97-AF65-F5344CB8AC3E}">
        <p14:creationId xmlns:p14="http://schemas.microsoft.com/office/powerpoint/2010/main" val="365827805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Caitlyn Sinclair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22841" y="1828801"/>
            <a:ext cx="3872170" cy="4840213"/>
          </a:xfrm>
          <a:prstGeom prst="rect">
            <a:avLst/>
          </a:prstGeom>
        </p:spPr>
      </p:pic>
    </p:spTree>
    <p:extLst>
      <p:ext uri="{BB962C8B-B14F-4D97-AF65-F5344CB8AC3E}">
        <p14:creationId xmlns:p14="http://schemas.microsoft.com/office/powerpoint/2010/main" val="17849278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Delaney Smallwood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32988" y="1569323"/>
            <a:ext cx="4114048" cy="5143500"/>
          </a:xfrm>
          <a:prstGeom prst="rect">
            <a:avLst/>
          </a:prstGeom>
        </p:spPr>
      </p:pic>
    </p:spTree>
    <p:extLst>
      <p:ext uri="{BB962C8B-B14F-4D97-AF65-F5344CB8AC3E}">
        <p14:creationId xmlns:p14="http://schemas.microsoft.com/office/powerpoint/2010/main" val="93263556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Louis Paine Founder’s Scholarship </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Erin Sullivan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237445501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Norman Brougham Miller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Kaileigh</a:t>
            </a:r>
            <a:r>
              <a:rPr lang="en-US" sz="4800" b="1" dirty="0"/>
              <a:t> </a:t>
            </a:r>
            <a:r>
              <a:rPr lang="en-US" sz="4800" b="1" dirty="0" err="1"/>
              <a:t>Surrett</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097" y="1430372"/>
            <a:ext cx="4279468" cy="5349335"/>
          </a:xfrm>
          <a:prstGeom prst="rect">
            <a:avLst/>
          </a:prstGeom>
        </p:spPr>
      </p:pic>
    </p:spTree>
    <p:extLst>
      <p:ext uri="{BB962C8B-B14F-4D97-AF65-F5344CB8AC3E}">
        <p14:creationId xmlns:p14="http://schemas.microsoft.com/office/powerpoint/2010/main" val="71954051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795" y="1639478"/>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male student who exhibits leadership, academic achievement, community involvement and intends to pursue a post-secondary education. </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Samuel Hawkes</a:t>
            </a:r>
          </a:p>
        </p:txBody>
      </p:sp>
      <p:sp>
        <p:nvSpPr>
          <p:cNvPr id="6" name="Title 1"/>
          <p:cNvSpPr txBox="1">
            <a:spLocks/>
          </p:cNvSpPr>
          <p:nvPr/>
        </p:nvSpPr>
        <p:spPr>
          <a:xfrm>
            <a:off x="912812" y="1371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COLTER FAMILY AWARD </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87810" y="1257300"/>
            <a:ext cx="4205714" cy="5257143"/>
          </a:xfrm>
          <a:prstGeom prst="rect">
            <a:avLst/>
          </a:prstGeom>
        </p:spPr>
      </p:pic>
    </p:spTree>
    <p:extLst>
      <p:ext uri="{BB962C8B-B14F-4D97-AF65-F5344CB8AC3E}">
        <p14:creationId xmlns:p14="http://schemas.microsoft.com/office/powerpoint/2010/main" val="5400489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Kaileigh</a:t>
            </a:r>
            <a:r>
              <a:rPr lang="en-US" sz="4800" b="1" dirty="0"/>
              <a:t> </a:t>
            </a:r>
            <a:r>
              <a:rPr lang="en-US" sz="4800" b="1" dirty="0" err="1"/>
              <a:t>Surrett</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4097" y="1430372"/>
            <a:ext cx="4279468" cy="5349335"/>
          </a:xfrm>
          <a:prstGeom prst="rect">
            <a:avLst/>
          </a:prstGeom>
        </p:spPr>
      </p:pic>
    </p:spTree>
    <p:extLst>
      <p:ext uri="{BB962C8B-B14F-4D97-AF65-F5344CB8AC3E}">
        <p14:creationId xmlns:p14="http://schemas.microsoft.com/office/powerpoint/2010/main" val="4507240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Julia Buchanan Coburn Memorial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Brandon Swan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97727" y="1422410"/>
            <a:ext cx="4287510" cy="5359387"/>
          </a:xfrm>
          <a:prstGeom prst="rect">
            <a:avLst/>
          </a:prstGeom>
        </p:spPr>
      </p:pic>
    </p:spTree>
    <p:extLst>
      <p:ext uri="{BB962C8B-B14F-4D97-AF65-F5344CB8AC3E}">
        <p14:creationId xmlns:p14="http://schemas.microsoft.com/office/powerpoint/2010/main" val="329786060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Helen Evelyn Hughes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Keaton Tapley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40904" y="1476379"/>
            <a:ext cx="4205856" cy="5257320"/>
          </a:xfrm>
          <a:prstGeom prst="rect">
            <a:avLst/>
          </a:prstGeom>
        </p:spPr>
      </p:pic>
    </p:spTree>
    <p:extLst>
      <p:ext uri="{BB962C8B-B14F-4D97-AF65-F5344CB8AC3E}">
        <p14:creationId xmlns:p14="http://schemas.microsoft.com/office/powerpoint/2010/main" val="279115020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William and Lois Paine Founder’s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Abigail Thomas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40904" y="1476379"/>
            <a:ext cx="4205856" cy="5257320"/>
          </a:xfrm>
          <a:prstGeom prst="rect">
            <a:avLst/>
          </a:prstGeom>
        </p:spPr>
      </p:pic>
    </p:spTree>
    <p:extLst>
      <p:ext uri="{BB962C8B-B14F-4D97-AF65-F5344CB8AC3E}">
        <p14:creationId xmlns:p14="http://schemas.microsoft.com/office/powerpoint/2010/main" val="11909265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William and Lois Paine Founder’s Scholarship </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Sophia Thomson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526" y="1428407"/>
            <a:ext cx="4282612" cy="5353265"/>
          </a:xfrm>
          <a:prstGeom prst="rect">
            <a:avLst/>
          </a:prstGeom>
        </p:spPr>
      </p:pic>
    </p:spTree>
    <p:extLst>
      <p:ext uri="{BB962C8B-B14F-4D97-AF65-F5344CB8AC3E}">
        <p14:creationId xmlns:p14="http://schemas.microsoft.com/office/powerpoint/2010/main" val="182492556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Khaki University &amp; Y.M.C.A.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Sophia Thomson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526" y="1428407"/>
            <a:ext cx="4282612" cy="5353265"/>
          </a:xfrm>
          <a:prstGeom prst="rect">
            <a:avLst/>
          </a:prstGeom>
        </p:spPr>
      </p:pic>
    </p:spTree>
    <p:extLst>
      <p:ext uri="{BB962C8B-B14F-4D97-AF65-F5344CB8AC3E}">
        <p14:creationId xmlns:p14="http://schemas.microsoft.com/office/powerpoint/2010/main" val="64851798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Ernest </a:t>
            </a:r>
            <a:r>
              <a:rPr lang="en-US" sz="4000" dirty="0" err="1"/>
              <a:t>deWitt</a:t>
            </a:r>
            <a:r>
              <a:rPr lang="en-US" sz="4000" dirty="0"/>
              <a:t> Chipman Memorial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Fallon Thornton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403588812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Denis </a:t>
            </a:r>
            <a:r>
              <a:rPr lang="en-US" sz="4800" b="1" dirty="0" err="1"/>
              <a:t>Tichonov</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2425" y="1428281"/>
            <a:ext cx="4282812" cy="5353516"/>
          </a:xfrm>
          <a:prstGeom prst="rect">
            <a:avLst/>
          </a:prstGeom>
        </p:spPr>
      </p:pic>
    </p:spTree>
    <p:extLst>
      <p:ext uri="{BB962C8B-B14F-4D97-AF65-F5344CB8AC3E}">
        <p14:creationId xmlns:p14="http://schemas.microsoft.com/office/powerpoint/2010/main" val="78570475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4102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Charlotte Toner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6702425" y="1961610"/>
            <a:ext cx="4282813" cy="4286857"/>
          </a:xfrm>
          <a:prstGeom prst="rect">
            <a:avLst/>
          </a:prstGeom>
        </p:spPr>
      </p:pic>
    </p:spTree>
    <p:extLst>
      <p:ext uri="{BB962C8B-B14F-4D97-AF65-F5344CB8AC3E}">
        <p14:creationId xmlns:p14="http://schemas.microsoft.com/office/powerpoint/2010/main" val="127962985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Governor Thomas Carleton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018304"/>
            <a:ext cx="6705600" cy="1477753"/>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Avery Turnbull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5502" y="1432128"/>
            <a:ext cx="4279736" cy="5349670"/>
          </a:xfrm>
          <a:prstGeom prst="rect">
            <a:avLst/>
          </a:prstGeom>
        </p:spPr>
      </p:pic>
    </p:spTree>
    <p:extLst>
      <p:ext uri="{BB962C8B-B14F-4D97-AF65-F5344CB8AC3E}">
        <p14:creationId xmlns:p14="http://schemas.microsoft.com/office/powerpoint/2010/main" val="116905393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05000"/>
            <a:ext cx="5256291"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deserving female graduate who is pursuing study in the area of Science. </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Kathryn Oulton</a:t>
            </a:r>
          </a:p>
        </p:txBody>
      </p:sp>
      <p:sp>
        <p:nvSpPr>
          <p:cNvPr id="6" name="Title 1"/>
          <p:cNvSpPr txBox="1">
            <a:spLocks/>
          </p:cNvSpPr>
          <p:nvPr/>
        </p:nvSpPr>
        <p:spPr>
          <a:xfrm>
            <a:off x="912812" y="1752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CONGREGATION OF NOTRE DAME PRIZE</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01138" y="1524000"/>
            <a:ext cx="4031028" cy="5038785"/>
          </a:xfrm>
          <a:prstGeom prst="rect">
            <a:avLst/>
          </a:prstGeom>
        </p:spPr>
      </p:pic>
    </p:spTree>
    <p:extLst>
      <p:ext uri="{BB962C8B-B14F-4D97-AF65-F5344CB8AC3E}">
        <p14:creationId xmlns:p14="http://schemas.microsoft.com/office/powerpoint/2010/main" val="322541851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Karl Land </a:t>
            </a:r>
            <a:r>
              <a:rPr lang="en-US" sz="4000" dirty="0" err="1"/>
              <a:t>Fiddes</a:t>
            </a:r>
            <a:r>
              <a:rPr lang="en-US" sz="4000" dirty="0"/>
              <a:t> BA. 1962 Memorial Scholarship in Science</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018304"/>
            <a:ext cx="6705600" cy="1477753"/>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Marlene Waugh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5502" y="1432128"/>
            <a:ext cx="4279736" cy="5349670"/>
          </a:xfrm>
          <a:prstGeom prst="rect">
            <a:avLst/>
          </a:prstGeom>
        </p:spPr>
      </p:pic>
    </p:spTree>
    <p:extLst>
      <p:ext uri="{BB962C8B-B14F-4D97-AF65-F5344CB8AC3E}">
        <p14:creationId xmlns:p14="http://schemas.microsoft.com/office/powerpoint/2010/main" val="343761227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Edwin Jacob Special University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018304"/>
            <a:ext cx="6705600" cy="1477753"/>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Marlene Waugh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5502" y="1432128"/>
            <a:ext cx="4279736" cy="5349670"/>
          </a:xfrm>
          <a:prstGeom prst="rect">
            <a:avLst/>
          </a:prstGeom>
        </p:spPr>
      </p:pic>
    </p:spTree>
    <p:extLst>
      <p:ext uri="{BB962C8B-B14F-4D97-AF65-F5344CB8AC3E}">
        <p14:creationId xmlns:p14="http://schemas.microsoft.com/office/powerpoint/2010/main" val="379330861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Susanna Gerow Scholarship</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Dahlia </a:t>
            </a:r>
            <a:r>
              <a:rPr lang="en-US" sz="4800" b="1" dirty="0" err="1"/>
              <a:t>Zaat</a:t>
            </a:r>
            <a:endParaRPr lang="en-US" sz="4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61671" y="1956454"/>
            <a:ext cx="3799316" cy="4749145"/>
          </a:xfrm>
          <a:prstGeom prst="rect">
            <a:avLst/>
          </a:prstGeom>
        </p:spPr>
      </p:pic>
    </p:spTree>
    <p:extLst>
      <p:ext uri="{BB962C8B-B14F-4D97-AF65-F5344CB8AC3E}">
        <p14:creationId xmlns:p14="http://schemas.microsoft.com/office/powerpoint/2010/main" val="366698246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56454"/>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T. Ross Moore Memorial Bursary</a:t>
            </a:r>
          </a:p>
        </p:txBody>
      </p:sp>
      <p:sp>
        <p:nvSpPr>
          <p:cNvPr id="6" name="Title 1"/>
          <p:cNvSpPr txBox="1">
            <a:spLocks/>
          </p:cNvSpPr>
          <p:nvPr/>
        </p:nvSpPr>
        <p:spPr>
          <a:xfrm>
            <a:off x="297921" y="755259"/>
            <a:ext cx="11908366" cy="510618"/>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UNIVERSITY OF NEW BRUNSWICK </a:t>
            </a:r>
          </a:p>
        </p:txBody>
      </p:sp>
      <p:sp>
        <p:nvSpPr>
          <p:cNvPr id="7" name="Text Placeholder 2"/>
          <p:cNvSpPr txBox="1">
            <a:spLocks/>
          </p:cNvSpPr>
          <p:nvPr/>
        </p:nvSpPr>
        <p:spPr>
          <a:xfrm>
            <a:off x="531812" y="5542632"/>
            <a:ext cx="6705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Dahlia </a:t>
            </a:r>
            <a:r>
              <a:rPr lang="en-US" sz="4800" b="1" dirty="0" err="1"/>
              <a:t>Zaat</a:t>
            </a:r>
            <a:endParaRPr lang="en-US" sz="4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61671" y="1956454"/>
            <a:ext cx="3799316" cy="4749145"/>
          </a:xfrm>
          <a:prstGeom prst="rect">
            <a:avLst/>
          </a:prstGeom>
        </p:spPr>
      </p:pic>
    </p:spTree>
    <p:extLst>
      <p:ext uri="{BB962C8B-B14F-4D97-AF65-F5344CB8AC3E}">
        <p14:creationId xmlns:p14="http://schemas.microsoft.com/office/powerpoint/2010/main" val="169379178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002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female graduate with high academic achievement who will be attending the University of New Brunswick. </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Jenna Campbell</a:t>
            </a:r>
          </a:p>
        </p:txBody>
      </p:sp>
      <p:sp>
        <p:nvSpPr>
          <p:cNvPr id="6" name="Title 1"/>
          <p:cNvSpPr txBox="1">
            <a:spLocks/>
          </p:cNvSpPr>
          <p:nvPr/>
        </p:nvSpPr>
        <p:spPr>
          <a:xfrm>
            <a:off x="912812" y="1371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DOUGLAS S. BIGGS BURSARY</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49186" y="1257300"/>
            <a:ext cx="4206238" cy="5257798"/>
          </a:xfrm>
          <a:prstGeom prst="rect">
            <a:avLst/>
          </a:prstGeom>
        </p:spPr>
      </p:pic>
    </p:spTree>
    <p:extLst>
      <p:ext uri="{BB962C8B-B14F-4D97-AF65-F5344CB8AC3E}">
        <p14:creationId xmlns:p14="http://schemas.microsoft.com/office/powerpoint/2010/main" val="350923290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47271"/>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male graduate with high academic achievement who will be attending the University of New Brunswick. </a:t>
            </a:r>
          </a:p>
        </p:txBody>
      </p:sp>
      <p:sp>
        <p:nvSpPr>
          <p:cNvPr id="5" name="Text Placeholder 2"/>
          <p:cNvSpPr txBox="1">
            <a:spLocks/>
          </p:cNvSpPr>
          <p:nvPr/>
        </p:nvSpPr>
        <p:spPr>
          <a:xfrm>
            <a:off x="531812" y="5542632"/>
            <a:ext cx="6477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Japhet Ramos</a:t>
            </a:r>
          </a:p>
        </p:txBody>
      </p:sp>
      <p:sp>
        <p:nvSpPr>
          <p:cNvPr id="6" name="Title 1"/>
          <p:cNvSpPr txBox="1">
            <a:spLocks/>
          </p:cNvSpPr>
          <p:nvPr/>
        </p:nvSpPr>
        <p:spPr>
          <a:xfrm>
            <a:off x="912812" y="788399"/>
            <a:ext cx="10538354" cy="3810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DOUGLAS S. BIGGS BURSARY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95644" y="1371600"/>
            <a:ext cx="4261368" cy="5326711"/>
          </a:xfrm>
          <a:prstGeom prst="rect">
            <a:avLst/>
          </a:prstGeom>
        </p:spPr>
      </p:pic>
    </p:spTree>
    <p:extLst>
      <p:ext uri="{BB962C8B-B14F-4D97-AF65-F5344CB8AC3E}">
        <p14:creationId xmlns:p14="http://schemas.microsoft.com/office/powerpoint/2010/main" val="82522040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22448" y="1905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deserving graduate enrolling in Engineering at the University of new Brunswick. </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Abigail Thomas</a:t>
            </a:r>
          </a:p>
        </p:txBody>
      </p:sp>
      <p:sp>
        <p:nvSpPr>
          <p:cNvPr id="6" name="Title 1"/>
          <p:cNvSpPr txBox="1">
            <a:spLocks/>
          </p:cNvSpPr>
          <p:nvPr/>
        </p:nvSpPr>
        <p:spPr>
          <a:xfrm>
            <a:off x="912812" y="1752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DUNBAR CONSTRUCTION LTD.ENGINEERING PRIZE</a:t>
            </a:r>
          </a:p>
          <a:p>
            <a:pPr algn="ctr"/>
            <a:endParaRPr lang="en-US" sz="5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61354" y="1524000"/>
            <a:ext cx="4105022" cy="5131278"/>
          </a:xfrm>
          <a:prstGeom prst="rect">
            <a:avLst/>
          </a:prstGeom>
        </p:spPr>
      </p:pic>
    </p:spTree>
    <p:extLst>
      <p:ext uri="{BB962C8B-B14F-4D97-AF65-F5344CB8AC3E}">
        <p14:creationId xmlns:p14="http://schemas.microsoft.com/office/powerpoint/2010/main" val="243450578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38798" y="1752600"/>
            <a:ext cx="3962400" cy="4953000"/>
          </a:xfrm>
          <a:prstGeom prst="rect">
            <a:avLst/>
          </a:prstGeom>
        </p:spPr>
      </p:pic>
      <p:sp>
        <p:nvSpPr>
          <p:cNvPr id="4" name="Title 1"/>
          <p:cNvSpPr txBox="1">
            <a:spLocks/>
          </p:cNvSpPr>
          <p:nvPr/>
        </p:nvSpPr>
        <p:spPr>
          <a:xfrm>
            <a:off x="505089" y="1752600"/>
            <a:ext cx="6301846"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graduate who excelled in mathematics and showed a keen interest in studying and learning mathematics outside the classroom.</a:t>
            </a:r>
            <a:r>
              <a:rPr lang="en-US" sz="3800" b="1" i="1" dirty="0"/>
              <a:t> </a:t>
            </a:r>
            <a:endParaRPr lang="en-US" sz="3800" dirty="0"/>
          </a:p>
        </p:txBody>
      </p:sp>
      <p:sp>
        <p:nvSpPr>
          <p:cNvPr id="5" name="Text Placeholder 2"/>
          <p:cNvSpPr txBox="1">
            <a:spLocks/>
          </p:cNvSpPr>
          <p:nvPr/>
        </p:nvSpPr>
        <p:spPr>
          <a:xfrm>
            <a:off x="531812" y="5542632"/>
            <a:ext cx="62484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Keaton Tapley</a:t>
            </a:r>
          </a:p>
        </p:txBody>
      </p:sp>
      <p:sp>
        <p:nvSpPr>
          <p:cNvPr id="6" name="Title 1"/>
          <p:cNvSpPr txBox="1">
            <a:spLocks/>
          </p:cNvSpPr>
          <p:nvPr/>
        </p:nvSpPr>
        <p:spPr>
          <a:xfrm>
            <a:off x="912812" y="1752600"/>
            <a:ext cx="10538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EASTERN DESIGNERS AND COMPANY LIMITED PRIZE</a:t>
            </a:r>
          </a:p>
          <a:p>
            <a:pPr algn="ctr"/>
            <a:endParaRPr lang="en-US" sz="5000" dirty="0"/>
          </a:p>
        </p:txBody>
      </p:sp>
    </p:spTree>
    <p:extLst>
      <p:ext uri="{BB962C8B-B14F-4D97-AF65-F5344CB8AC3E}">
        <p14:creationId xmlns:p14="http://schemas.microsoft.com/office/powerpoint/2010/main" val="371871058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25985" y="1600200"/>
            <a:ext cx="4031028" cy="5038785"/>
          </a:xfrm>
          <a:prstGeom prst="rect">
            <a:avLst/>
          </a:prstGeom>
        </p:spPr>
      </p:pic>
      <p:sp>
        <p:nvSpPr>
          <p:cNvPr id="4" name="Title 1"/>
          <p:cNvSpPr txBox="1">
            <a:spLocks/>
          </p:cNvSpPr>
          <p:nvPr/>
        </p:nvSpPr>
        <p:spPr>
          <a:xfrm>
            <a:off x="531812" y="1865722"/>
            <a:ext cx="60198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aptitude and interest in Science, has demonstrated integrity, good work ethic and who treats their peers with respect. </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Isaac Jewett</a:t>
            </a:r>
          </a:p>
        </p:txBody>
      </p:sp>
      <p:sp>
        <p:nvSpPr>
          <p:cNvPr id="6" name="Title 1"/>
          <p:cNvSpPr txBox="1">
            <a:spLocks/>
          </p:cNvSpPr>
          <p:nvPr/>
        </p:nvSpPr>
        <p:spPr>
          <a:xfrm>
            <a:off x="150812" y="1143000"/>
            <a:ext cx="11887201"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000" dirty="0"/>
              <a:t>EMILY CULBERSON MEMORIAL AWARD DONATED BY FAMILY &amp; FRIENDS</a:t>
            </a:r>
          </a:p>
        </p:txBody>
      </p:sp>
    </p:spTree>
    <p:extLst>
      <p:ext uri="{BB962C8B-B14F-4D97-AF65-F5344CB8AC3E}">
        <p14:creationId xmlns:p14="http://schemas.microsoft.com/office/powerpoint/2010/main" val="40328602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05000"/>
            <a:ext cx="51054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a worthy graduate who has studied music during all four years of high school.  </a:t>
            </a:r>
          </a:p>
        </p:txBody>
      </p:sp>
      <p:sp>
        <p:nvSpPr>
          <p:cNvPr id="5" name="Text Placeholder 2"/>
          <p:cNvSpPr txBox="1">
            <a:spLocks/>
          </p:cNvSpPr>
          <p:nvPr/>
        </p:nvSpPr>
        <p:spPr>
          <a:xfrm>
            <a:off x="531812" y="5542632"/>
            <a:ext cx="5256291" cy="781968"/>
          </a:xfrm>
          <a:prstGeom prst="rect">
            <a:avLst/>
          </a:prstGeom>
        </p:spPr>
        <p:txBody>
          <a:bodyPr>
            <a:normAutofit fontScale="850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Chantalle</a:t>
            </a:r>
            <a:r>
              <a:rPr lang="en-US" sz="4800" b="1" dirty="0"/>
              <a:t> Levesque</a:t>
            </a:r>
          </a:p>
        </p:txBody>
      </p:sp>
      <p:sp>
        <p:nvSpPr>
          <p:cNvPr id="6" name="Title 1"/>
          <p:cNvSpPr txBox="1">
            <a:spLocks/>
          </p:cNvSpPr>
          <p:nvPr/>
        </p:nvSpPr>
        <p:spPr>
          <a:xfrm>
            <a:off x="760412" y="11430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FREDERICTON COMMUNITY FOUNDATION AWARD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41166" y="1600200"/>
            <a:ext cx="4038600" cy="5048250"/>
          </a:xfrm>
          <a:prstGeom prst="rect">
            <a:avLst/>
          </a:prstGeom>
        </p:spPr>
      </p:pic>
    </p:spTree>
    <p:extLst>
      <p:ext uri="{BB962C8B-B14F-4D97-AF65-F5344CB8AC3E}">
        <p14:creationId xmlns:p14="http://schemas.microsoft.com/office/powerpoint/2010/main" val="129737426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6388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deserving</a:t>
            </a:r>
          </a:p>
          <a:p>
            <a:pPr>
              <a:lnSpc>
                <a:spcPct val="100000"/>
              </a:lnSpc>
            </a:pPr>
            <a:r>
              <a:rPr lang="en-US" sz="3800" dirty="0"/>
              <a:t>graduate who has achieved excellence in Graphic.</a:t>
            </a:r>
          </a:p>
        </p:txBody>
      </p:sp>
      <p:sp>
        <p:nvSpPr>
          <p:cNvPr id="5" name="Text Placeholder 2"/>
          <p:cNvSpPr txBox="1">
            <a:spLocks/>
          </p:cNvSpPr>
          <p:nvPr/>
        </p:nvSpPr>
        <p:spPr>
          <a:xfrm>
            <a:off x="493712" y="5562600"/>
            <a:ext cx="5943600" cy="781968"/>
          </a:xfrm>
          <a:prstGeom prst="rect">
            <a:avLst/>
          </a:prstGeom>
        </p:spPr>
        <p:txBody>
          <a:bodyPr>
            <a:normAutofit fontScale="925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Abigayle </a:t>
            </a:r>
            <a:r>
              <a:rPr lang="en-US" sz="4800" b="1" dirty="0" err="1"/>
              <a:t>Lanteigne</a:t>
            </a:r>
            <a:endParaRPr lang="en-US" sz="4800" b="1" dirty="0"/>
          </a:p>
        </p:txBody>
      </p:sp>
      <p:sp>
        <p:nvSpPr>
          <p:cNvPr id="6" name="Title 1"/>
          <p:cNvSpPr txBox="1">
            <a:spLocks/>
          </p:cNvSpPr>
          <p:nvPr/>
        </p:nvSpPr>
        <p:spPr>
          <a:xfrm>
            <a:off x="1065212" y="685800"/>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BENS TROPHIES PRIZE</a:t>
            </a:r>
          </a:p>
        </p:txBody>
      </p:sp>
      <p:pic>
        <p:nvPicPr>
          <p:cNvPr id="3" name="Picture 2">
            <a:extLst>
              <a:ext uri="{FF2B5EF4-FFF2-40B4-BE49-F238E27FC236}">
                <a16:creationId xmlns:a16="http://schemas.microsoft.com/office/drawing/2014/main" id="{E931E044-F66D-4F46-8B3B-4120AE3A03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67893" y="1188720"/>
            <a:ext cx="4389120" cy="5486400"/>
          </a:xfrm>
          <a:prstGeom prst="rect">
            <a:avLst/>
          </a:prstGeom>
        </p:spPr>
      </p:pic>
    </p:spTree>
    <p:extLst>
      <p:ext uri="{BB962C8B-B14F-4D97-AF65-F5344CB8AC3E}">
        <p14:creationId xmlns:p14="http://schemas.microsoft.com/office/powerpoint/2010/main" val="21351086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334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who will be attending New Brunswick Community College, Business College, or Trade School in the fall.</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Matthew Price</a:t>
            </a:r>
          </a:p>
        </p:txBody>
      </p:sp>
      <p:sp>
        <p:nvSpPr>
          <p:cNvPr id="6" name="Title 1"/>
          <p:cNvSpPr txBox="1">
            <a:spLocks/>
          </p:cNvSpPr>
          <p:nvPr/>
        </p:nvSpPr>
        <p:spPr>
          <a:xfrm>
            <a:off x="291835" y="769769"/>
            <a:ext cx="116051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FREDERICTON GOLDEN CLUB PRIZE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66013" y="1226969"/>
            <a:ext cx="4191000" cy="5238750"/>
          </a:xfrm>
          <a:prstGeom prst="rect">
            <a:avLst/>
          </a:prstGeom>
        </p:spPr>
      </p:pic>
    </p:spTree>
    <p:extLst>
      <p:ext uri="{BB962C8B-B14F-4D97-AF65-F5344CB8AC3E}">
        <p14:creationId xmlns:p14="http://schemas.microsoft.com/office/powerpoint/2010/main" val="23955122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256291"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who will be attending New Brunswick Community College, Business College, or Trade School in the fall.</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Olivia Greenman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88225" y="1226969"/>
            <a:ext cx="4267200" cy="5334000"/>
          </a:xfrm>
          <a:prstGeom prst="rect">
            <a:avLst/>
          </a:prstGeom>
        </p:spPr>
      </p:pic>
      <p:sp>
        <p:nvSpPr>
          <p:cNvPr id="8" name="Title 1"/>
          <p:cNvSpPr txBox="1">
            <a:spLocks/>
          </p:cNvSpPr>
          <p:nvPr/>
        </p:nvSpPr>
        <p:spPr>
          <a:xfrm>
            <a:off x="291835" y="769769"/>
            <a:ext cx="116051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FREDERICTON GOLDEN CLUB PRIZE</a:t>
            </a:r>
          </a:p>
        </p:txBody>
      </p:sp>
    </p:spTree>
    <p:extLst>
      <p:ext uri="{BB962C8B-B14F-4D97-AF65-F5344CB8AC3E}">
        <p14:creationId xmlns:p14="http://schemas.microsoft.com/office/powerpoint/2010/main" val="160586285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256291"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will be pursuing further education in the trades and/or carpentry.</a:t>
            </a:r>
          </a:p>
        </p:txBody>
      </p:sp>
      <p:sp>
        <p:nvSpPr>
          <p:cNvPr id="5"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Zachary Whalen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89813" y="1429668"/>
            <a:ext cx="4267200" cy="5334000"/>
          </a:xfrm>
          <a:prstGeom prst="rect">
            <a:avLst/>
          </a:prstGeom>
        </p:spPr>
      </p:pic>
      <p:sp>
        <p:nvSpPr>
          <p:cNvPr id="8" name="Title 1"/>
          <p:cNvSpPr txBox="1">
            <a:spLocks/>
          </p:cNvSpPr>
          <p:nvPr/>
        </p:nvSpPr>
        <p:spPr>
          <a:xfrm>
            <a:off x="291835" y="1010568"/>
            <a:ext cx="116051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FREDERICTON NORTHWEST CONSTRUCTION</a:t>
            </a:r>
          </a:p>
        </p:txBody>
      </p:sp>
    </p:spTree>
    <p:extLst>
      <p:ext uri="{BB962C8B-B14F-4D97-AF65-F5344CB8AC3E}">
        <p14:creationId xmlns:p14="http://schemas.microsoft.com/office/powerpoint/2010/main" val="12685812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05000"/>
            <a:ext cx="5715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800" dirty="0"/>
              <a:t>For a graduate with good academic standing whose average is 75% or above and who has demonstrated “service above self” and is involved in various school and community extra-curricular activities. </a:t>
            </a:r>
          </a:p>
        </p:txBody>
      </p:sp>
      <p:sp>
        <p:nvSpPr>
          <p:cNvPr id="6" name="Title 1"/>
          <p:cNvSpPr txBox="1">
            <a:spLocks/>
          </p:cNvSpPr>
          <p:nvPr/>
        </p:nvSpPr>
        <p:spPr>
          <a:xfrm>
            <a:off x="760412" y="11430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FREDERICTON NORTH ROTARY CLUB BURSARY</a:t>
            </a:r>
          </a:p>
        </p:txBody>
      </p:sp>
      <p:sp>
        <p:nvSpPr>
          <p:cNvPr id="7" name="Text Placeholder 2"/>
          <p:cNvSpPr txBox="1">
            <a:spLocks/>
          </p:cNvSpPr>
          <p:nvPr/>
        </p:nvSpPr>
        <p:spPr>
          <a:xfrm>
            <a:off x="531812" y="5542632"/>
            <a:ext cx="7239000" cy="781968"/>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Emily Erin Lisa Day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70812" y="1600200"/>
            <a:ext cx="4038600" cy="5048250"/>
          </a:xfrm>
          <a:prstGeom prst="rect">
            <a:avLst/>
          </a:prstGeom>
        </p:spPr>
      </p:pic>
    </p:spTree>
    <p:extLst>
      <p:ext uri="{BB962C8B-B14F-4D97-AF65-F5344CB8AC3E}">
        <p14:creationId xmlns:p14="http://schemas.microsoft.com/office/powerpoint/2010/main" val="292056761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05000"/>
            <a:ext cx="5715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800" dirty="0"/>
              <a:t>For a graduate with good academic standing whose average is 75% or above and who has demonstrated “service above self” and is involved in various school and community extra-curricular activities. </a:t>
            </a:r>
          </a:p>
        </p:txBody>
      </p:sp>
      <p:sp>
        <p:nvSpPr>
          <p:cNvPr id="6" name="Title 1"/>
          <p:cNvSpPr txBox="1">
            <a:spLocks/>
          </p:cNvSpPr>
          <p:nvPr/>
        </p:nvSpPr>
        <p:spPr>
          <a:xfrm>
            <a:off x="760412" y="11430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FREDERICTON NORTH ROTARY CLUB BURSARY</a:t>
            </a:r>
          </a:p>
        </p:txBody>
      </p:sp>
      <p:sp>
        <p:nvSpPr>
          <p:cNvPr id="7" name="Text Placeholder 2"/>
          <p:cNvSpPr txBox="1">
            <a:spLocks/>
          </p:cNvSpPr>
          <p:nvPr/>
        </p:nvSpPr>
        <p:spPr>
          <a:xfrm>
            <a:off x="531812" y="5542632"/>
            <a:ext cx="7239000" cy="781968"/>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Joy Shin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70812" y="1600200"/>
            <a:ext cx="4038600" cy="5048250"/>
          </a:xfrm>
          <a:prstGeom prst="rect">
            <a:avLst/>
          </a:prstGeom>
        </p:spPr>
      </p:pic>
    </p:spTree>
    <p:extLst>
      <p:ext uri="{BB962C8B-B14F-4D97-AF65-F5344CB8AC3E}">
        <p14:creationId xmlns:p14="http://schemas.microsoft.com/office/powerpoint/2010/main" val="307036029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800" dirty="0"/>
              <a:t>For a deserving graduate who has taken Business Organization and Management 120 and demonstrated the leadership ability to become an entrepreneur and business leader in the community.</a:t>
            </a:r>
          </a:p>
        </p:txBody>
      </p:sp>
      <p:sp>
        <p:nvSpPr>
          <p:cNvPr id="6" name="Title 1"/>
          <p:cNvSpPr txBox="1">
            <a:spLocks/>
          </p:cNvSpPr>
          <p:nvPr/>
        </p:nvSpPr>
        <p:spPr>
          <a:xfrm>
            <a:off x="760413" y="17526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GERALD T. SUTHERLAND MEMORIAL GRADUATION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Sarah Marshall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41168" y="1371600"/>
            <a:ext cx="4267200" cy="5334000"/>
          </a:xfrm>
          <a:prstGeom prst="rect">
            <a:avLst/>
          </a:prstGeom>
        </p:spPr>
      </p:pic>
    </p:spTree>
    <p:extLst>
      <p:ext uri="{BB962C8B-B14F-4D97-AF65-F5344CB8AC3E}">
        <p14:creationId xmlns:p14="http://schemas.microsoft.com/office/powerpoint/2010/main" val="307694719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800" dirty="0"/>
              <a:t>For a deserving graduate who has taken Entrepreneurship 120 and demonstrated the leadership ability to become an entrepreneur and business leader in the community.</a:t>
            </a:r>
          </a:p>
        </p:txBody>
      </p:sp>
      <p:sp>
        <p:nvSpPr>
          <p:cNvPr id="6" name="Title 1"/>
          <p:cNvSpPr txBox="1">
            <a:spLocks/>
          </p:cNvSpPr>
          <p:nvPr/>
        </p:nvSpPr>
        <p:spPr>
          <a:xfrm>
            <a:off x="760413" y="17526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GERALD T. SUTHERLAND MEMORIAL GRADUATION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Cole MacTavish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2567" y="1447800"/>
            <a:ext cx="4267200" cy="5334000"/>
          </a:xfrm>
          <a:prstGeom prst="rect">
            <a:avLst/>
          </a:prstGeom>
        </p:spPr>
      </p:pic>
    </p:spTree>
    <p:extLst>
      <p:ext uri="{BB962C8B-B14F-4D97-AF65-F5344CB8AC3E}">
        <p14:creationId xmlns:p14="http://schemas.microsoft.com/office/powerpoint/2010/main" val="344026224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053569"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who exhibits excellence in the Visual Arts at the grade 11 level.</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GERTRUDE DUFFIE AWARD IN ART</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Chloe Hanson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41166" y="1447800"/>
            <a:ext cx="4267200" cy="5334000"/>
          </a:xfrm>
          <a:prstGeom prst="rect">
            <a:avLst/>
          </a:prstGeom>
        </p:spPr>
      </p:pic>
    </p:spTree>
    <p:extLst>
      <p:ext uri="{BB962C8B-B14F-4D97-AF65-F5344CB8AC3E}">
        <p14:creationId xmlns:p14="http://schemas.microsoft.com/office/powerpoint/2010/main" val="299949384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0292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who exhibits excellence in Visual Arts at the grade 12 level.</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GERTRUDE DUFFIE AWARD IN ART</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Rebekah Rich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93566" y="1447800"/>
            <a:ext cx="4114800" cy="5143500"/>
          </a:xfrm>
          <a:prstGeom prst="rect">
            <a:avLst/>
          </a:prstGeom>
        </p:spPr>
      </p:pic>
    </p:spTree>
    <p:extLst>
      <p:ext uri="{BB962C8B-B14F-4D97-AF65-F5344CB8AC3E}">
        <p14:creationId xmlns:p14="http://schemas.microsoft.com/office/powerpoint/2010/main" val="258196401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52600"/>
            <a:ext cx="50292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endParaRPr lang="en-US" sz="4000" dirty="0"/>
          </a:p>
        </p:txBody>
      </p:sp>
      <p:sp>
        <p:nvSpPr>
          <p:cNvPr id="6" name="Title 1"/>
          <p:cNvSpPr txBox="1">
            <a:spLocks/>
          </p:cNvSpPr>
          <p:nvPr/>
        </p:nvSpPr>
        <p:spPr>
          <a:xfrm>
            <a:off x="760134" y="1776663"/>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GDI INTEGRATED FACILITY SERVICES</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Dahlia </a:t>
            </a:r>
            <a:r>
              <a:rPr lang="en-US" sz="4800" b="1" dirty="0" err="1"/>
              <a:t>Zaat</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72372" y="1524000"/>
            <a:ext cx="4114800" cy="5143500"/>
          </a:xfrm>
          <a:prstGeom prst="rect">
            <a:avLst/>
          </a:prstGeom>
        </p:spPr>
      </p:pic>
    </p:spTree>
    <p:extLst>
      <p:ext uri="{BB962C8B-B14F-4D97-AF65-F5344CB8AC3E}">
        <p14:creationId xmlns:p14="http://schemas.microsoft.com/office/powerpoint/2010/main" val="222884924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26296" y="1905000"/>
            <a:ext cx="5187116" cy="2985702"/>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who has demonstrated perseverance during their progress to graduation. </a:t>
            </a:r>
          </a:p>
        </p:txBody>
      </p:sp>
      <p:sp>
        <p:nvSpPr>
          <p:cNvPr id="5" name="Text Placeholder 2"/>
          <p:cNvSpPr txBox="1">
            <a:spLocks/>
          </p:cNvSpPr>
          <p:nvPr/>
        </p:nvSpPr>
        <p:spPr>
          <a:xfrm>
            <a:off x="531812" y="5600377"/>
            <a:ext cx="5791200" cy="724223"/>
          </a:xfrm>
          <a:prstGeom prst="rect">
            <a:avLst/>
          </a:prstGeom>
        </p:spPr>
        <p:txBody>
          <a:bodyPr>
            <a:normAutofit fontScale="925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Tyisha Davis</a:t>
            </a:r>
          </a:p>
        </p:txBody>
      </p:sp>
      <p:sp>
        <p:nvSpPr>
          <p:cNvPr id="6" name="Title 1"/>
          <p:cNvSpPr txBox="1">
            <a:spLocks/>
          </p:cNvSpPr>
          <p:nvPr/>
        </p:nvSpPr>
        <p:spPr>
          <a:xfrm>
            <a:off x="0" y="814325"/>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BILL HOGAN MEMORIAL AWARD</a:t>
            </a:r>
          </a:p>
        </p:txBody>
      </p:sp>
      <p:pic>
        <p:nvPicPr>
          <p:cNvPr id="3" name="Picture 2" descr="A person wearing glasses&#10;&#10;Description automatically generated with medium confidence">
            <a:extLst>
              <a:ext uri="{FF2B5EF4-FFF2-40B4-BE49-F238E27FC236}">
                <a16:creationId xmlns:a16="http://schemas.microsoft.com/office/drawing/2014/main" id="{684ACBA8-CF16-4080-9FB5-0EE53443F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7893" y="1188720"/>
            <a:ext cx="4389120" cy="5486400"/>
          </a:xfrm>
          <a:prstGeom prst="rect">
            <a:avLst/>
          </a:prstGeom>
        </p:spPr>
      </p:pic>
    </p:spTree>
    <p:extLst>
      <p:ext uri="{BB962C8B-B14F-4D97-AF65-F5344CB8AC3E}">
        <p14:creationId xmlns:p14="http://schemas.microsoft.com/office/powerpoint/2010/main" val="327436343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05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600" dirty="0"/>
              <a:t>For the graduating student with the highest aggregate of grade eleven and twelve courses. </a:t>
            </a:r>
          </a:p>
        </p:txBody>
      </p:sp>
      <p:sp>
        <p:nvSpPr>
          <p:cNvPr id="6" name="Title 1"/>
          <p:cNvSpPr txBox="1">
            <a:spLocks/>
          </p:cNvSpPr>
          <p:nvPr/>
        </p:nvSpPr>
        <p:spPr>
          <a:xfrm>
            <a:off x="0" y="1143000"/>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GOVERNOR GENERAL’S </a:t>
            </a:r>
          </a:p>
          <a:p>
            <a:pPr algn="ctr"/>
            <a:r>
              <a:rPr lang="en-US" sz="5400" dirty="0"/>
              <a:t>ACADEMIC MEDAL</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Rakshit</a:t>
            </a:r>
            <a:r>
              <a:rPr lang="en-US" sz="4800" b="1" dirty="0"/>
              <a:t> </a:t>
            </a:r>
            <a:r>
              <a:rPr lang="en-US" sz="4800" b="1" dirty="0" err="1"/>
              <a:t>Galwa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3" y="1600200"/>
            <a:ext cx="4023360" cy="5029200"/>
          </a:xfrm>
          <a:prstGeom prst="rect">
            <a:avLst/>
          </a:prstGeom>
        </p:spPr>
      </p:pic>
    </p:spTree>
    <p:extLst>
      <p:ext uri="{BB962C8B-B14F-4D97-AF65-F5344CB8AC3E}">
        <p14:creationId xmlns:p14="http://schemas.microsoft.com/office/powerpoint/2010/main" val="358167190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1336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the top graduating vocational student. </a:t>
            </a:r>
          </a:p>
        </p:txBody>
      </p:sp>
      <p:sp>
        <p:nvSpPr>
          <p:cNvPr id="6" name="Title 1"/>
          <p:cNvSpPr txBox="1">
            <a:spLocks/>
          </p:cNvSpPr>
          <p:nvPr/>
        </p:nvSpPr>
        <p:spPr>
          <a:xfrm>
            <a:off x="760412" y="11430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GRAHAM ORANGE LODGE VOCATIONAL BURSARY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40923" y="1562100"/>
            <a:ext cx="4033552" cy="5041940"/>
          </a:xfrm>
          <a:prstGeom prst="rect">
            <a:avLst/>
          </a:prstGeom>
        </p:spPr>
      </p:pic>
      <p:sp>
        <p:nvSpPr>
          <p:cNvPr id="9" name="Text Placeholder 2"/>
          <p:cNvSpPr txBox="1">
            <a:spLocks/>
          </p:cNvSpPr>
          <p:nvPr/>
        </p:nvSpPr>
        <p:spPr>
          <a:xfrm>
            <a:off x="531812" y="5029200"/>
            <a:ext cx="6858000" cy="1371600"/>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Scott Dayton</a:t>
            </a:r>
          </a:p>
        </p:txBody>
      </p:sp>
    </p:spTree>
    <p:extLst>
      <p:ext uri="{BB962C8B-B14F-4D97-AF65-F5344CB8AC3E}">
        <p14:creationId xmlns:p14="http://schemas.microsoft.com/office/powerpoint/2010/main" val="123337036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81200"/>
            <a:ext cx="50292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with an interest and aptitude in Media Studies.</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HARVEY STUDIOS PRIZE</a:t>
            </a:r>
          </a:p>
          <a:p>
            <a:pPr algn="ctr"/>
            <a:endParaRPr lang="en-US" sz="5400" dirty="0"/>
          </a:p>
        </p:txBody>
      </p:sp>
      <p:sp>
        <p:nvSpPr>
          <p:cNvPr id="7" name="Text Placeholder 2"/>
          <p:cNvSpPr txBox="1">
            <a:spLocks/>
          </p:cNvSpPr>
          <p:nvPr/>
        </p:nvSpPr>
        <p:spPr>
          <a:xfrm>
            <a:off x="531812" y="5542632"/>
            <a:ext cx="6705600" cy="781968"/>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Isaac Mathews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30028" y="1295400"/>
            <a:ext cx="4267200" cy="5334000"/>
          </a:xfrm>
          <a:prstGeom prst="rect">
            <a:avLst/>
          </a:prstGeom>
        </p:spPr>
      </p:pic>
    </p:spTree>
    <p:extLst>
      <p:ext uri="{BB962C8B-B14F-4D97-AF65-F5344CB8AC3E}">
        <p14:creationId xmlns:p14="http://schemas.microsoft.com/office/powerpoint/2010/main" val="189260552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81200"/>
            <a:ext cx="50292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000" dirty="0"/>
              <a:t>For a graduate who is school and community minded and brings a sense of well-being to all who interact with them.</a:t>
            </a:r>
          </a:p>
        </p:txBody>
      </p:sp>
      <p:sp>
        <p:nvSpPr>
          <p:cNvPr id="6" name="Title 1"/>
          <p:cNvSpPr txBox="1">
            <a:spLocks/>
          </p:cNvSpPr>
          <p:nvPr/>
        </p:nvSpPr>
        <p:spPr>
          <a:xfrm>
            <a:off x="748103" y="1743545"/>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IN MEMORY OF ALLAN HUGHES THE UNSUNG HERO AWARD</a:t>
            </a:r>
          </a:p>
          <a:p>
            <a:pPr algn="ctr"/>
            <a:endParaRPr lang="en-US" sz="5400" dirty="0"/>
          </a:p>
        </p:txBody>
      </p:sp>
      <p:sp>
        <p:nvSpPr>
          <p:cNvPr id="7" name="Text Placeholder 2"/>
          <p:cNvSpPr txBox="1">
            <a:spLocks/>
          </p:cNvSpPr>
          <p:nvPr/>
        </p:nvSpPr>
        <p:spPr>
          <a:xfrm>
            <a:off x="531812" y="5542632"/>
            <a:ext cx="6705600" cy="781968"/>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Ryan Wetmore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20031" y="1371600"/>
            <a:ext cx="4267200" cy="5334000"/>
          </a:xfrm>
          <a:prstGeom prst="rect">
            <a:avLst/>
          </a:prstGeom>
        </p:spPr>
      </p:pic>
    </p:spTree>
    <p:extLst>
      <p:ext uri="{BB962C8B-B14F-4D97-AF65-F5344CB8AC3E}">
        <p14:creationId xmlns:p14="http://schemas.microsoft.com/office/powerpoint/2010/main" val="176196339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81200"/>
            <a:ext cx="50292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000" dirty="0"/>
              <a:t>For a graduate who is a peacemaker of sound character and an upstanding citizen of the school and community who is pursuing studies in the field of policing.</a:t>
            </a:r>
          </a:p>
        </p:txBody>
      </p:sp>
      <p:sp>
        <p:nvSpPr>
          <p:cNvPr id="6" name="Title 1"/>
          <p:cNvSpPr txBox="1">
            <a:spLocks/>
          </p:cNvSpPr>
          <p:nvPr/>
        </p:nvSpPr>
        <p:spPr>
          <a:xfrm>
            <a:off x="748103" y="1743545"/>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IN MEMORY OF ALLAN HUGHES THE PEACEKEEPER SCHOLARSHIP</a:t>
            </a:r>
          </a:p>
          <a:p>
            <a:pPr algn="ctr"/>
            <a:endParaRPr lang="en-US" sz="5400" dirty="0"/>
          </a:p>
        </p:txBody>
      </p:sp>
      <p:sp>
        <p:nvSpPr>
          <p:cNvPr id="7" name="Text Placeholder 2"/>
          <p:cNvSpPr txBox="1">
            <a:spLocks/>
          </p:cNvSpPr>
          <p:nvPr/>
        </p:nvSpPr>
        <p:spPr>
          <a:xfrm>
            <a:off x="531812" y="5542632"/>
            <a:ext cx="6705600" cy="781968"/>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Isaac Mathews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20031" y="1371600"/>
            <a:ext cx="4267200" cy="5334000"/>
          </a:xfrm>
          <a:prstGeom prst="rect">
            <a:avLst/>
          </a:prstGeom>
        </p:spPr>
      </p:pic>
    </p:spTree>
    <p:extLst>
      <p:ext uri="{BB962C8B-B14F-4D97-AF65-F5344CB8AC3E}">
        <p14:creationId xmlns:p14="http://schemas.microsoft.com/office/powerpoint/2010/main" val="66313074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145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700" dirty="0"/>
              <a:t>For a deserving graduate that is pursuing a post-secondary program and is of good character and academic standing. This graduate exemplifies the principles of I.O.D.E. which are service volunteering and community mindedness.</a:t>
            </a:r>
          </a:p>
        </p:txBody>
      </p:sp>
      <p:sp>
        <p:nvSpPr>
          <p:cNvPr id="6" name="Title 1"/>
          <p:cNvSpPr txBox="1">
            <a:spLocks/>
          </p:cNvSpPr>
          <p:nvPr/>
        </p:nvSpPr>
        <p:spPr>
          <a:xfrm>
            <a:off x="760412" y="1066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000" dirty="0"/>
              <a:t>IODE SCHOLARSHIP THE DORIS E. SULLIVAN CHAPTER</a:t>
            </a:r>
          </a:p>
        </p:txBody>
      </p:sp>
      <p:sp>
        <p:nvSpPr>
          <p:cNvPr id="7" name="Text Placeholder 2"/>
          <p:cNvSpPr txBox="1">
            <a:spLocks/>
          </p:cNvSpPr>
          <p:nvPr/>
        </p:nvSpPr>
        <p:spPr>
          <a:xfrm>
            <a:off x="531812" y="5562600"/>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Fallon Thornton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70812" y="1524000"/>
            <a:ext cx="4038600" cy="5048250"/>
          </a:xfrm>
          <a:prstGeom prst="rect">
            <a:avLst/>
          </a:prstGeom>
        </p:spPr>
      </p:pic>
    </p:spTree>
    <p:extLst>
      <p:ext uri="{BB962C8B-B14F-4D97-AF65-F5344CB8AC3E}">
        <p14:creationId xmlns:p14="http://schemas.microsoft.com/office/powerpoint/2010/main" val="337954508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133600"/>
            <a:ext cx="5256291"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each of the yearbook editors that have produced the 2021 LHHS Dream Catcher Yearbook.</a:t>
            </a:r>
          </a:p>
        </p:txBody>
      </p:sp>
      <p:sp>
        <p:nvSpPr>
          <p:cNvPr id="6" name="Title 1"/>
          <p:cNvSpPr txBox="1">
            <a:spLocks/>
          </p:cNvSpPr>
          <p:nvPr/>
        </p:nvSpPr>
        <p:spPr>
          <a:xfrm>
            <a:off x="227012" y="1066800"/>
            <a:ext cx="11811000"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800" dirty="0"/>
              <a:t>JOSTEN’S MEDALLIONS OF EXCELLENCE AND YEARBOOK LEADERSHIP AWARD</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Ella Wells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46130" y="1752600"/>
            <a:ext cx="3910882" cy="4888603"/>
          </a:xfrm>
          <a:prstGeom prst="rect">
            <a:avLst/>
          </a:prstGeom>
        </p:spPr>
      </p:pic>
    </p:spTree>
    <p:extLst>
      <p:ext uri="{BB962C8B-B14F-4D97-AF65-F5344CB8AC3E}">
        <p14:creationId xmlns:p14="http://schemas.microsoft.com/office/powerpoint/2010/main" val="103899101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133600"/>
            <a:ext cx="5256291"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each of the yearbook editors that have produced the 2021 LHHS Dream Catcher Yearbook.</a:t>
            </a:r>
          </a:p>
        </p:txBody>
      </p:sp>
      <p:sp>
        <p:nvSpPr>
          <p:cNvPr id="6" name="Title 1"/>
          <p:cNvSpPr txBox="1">
            <a:spLocks/>
          </p:cNvSpPr>
          <p:nvPr/>
        </p:nvSpPr>
        <p:spPr>
          <a:xfrm>
            <a:off x="227012" y="1066800"/>
            <a:ext cx="11811000"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800" dirty="0"/>
              <a:t>JOSTEN’S MEDALLIONS OF EXCELLENCE AND YEARBOOK LEADERSHIP AWARD</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Emma Russell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46130" y="1752600"/>
            <a:ext cx="3910882" cy="4888602"/>
          </a:xfrm>
          <a:prstGeom prst="rect">
            <a:avLst/>
          </a:prstGeom>
        </p:spPr>
      </p:pic>
    </p:spTree>
    <p:extLst>
      <p:ext uri="{BB962C8B-B14F-4D97-AF65-F5344CB8AC3E}">
        <p14:creationId xmlns:p14="http://schemas.microsoft.com/office/powerpoint/2010/main" val="305437922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14105"/>
            <a:ext cx="5256291"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involved in community work and who will attend a post- secondary institute in the fall. </a:t>
            </a:r>
          </a:p>
        </p:txBody>
      </p:sp>
      <p:sp>
        <p:nvSpPr>
          <p:cNvPr id="6" name="Title 1"/>
          <p:cNvSpPr txBox="1">
            <a:spLocks/>
          </p:cNvSpPr>
          <p:nvPr/>
        </p:nvSpPr>
        <p:spPr>
          <a:xfrm>
            <a:off x="0" y="533400"/>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000" dirty="0"/>
              <a:t>KIN CLUB OF NASHWAAKSIS PRIZE</a:t>
            </a:r>
          </a:p>
        </p:txBody>
      </p:sp>
      <p:sp>
        <p:nvSpPr>
          <p:cNvPr id="7" name="Text Placeholder 2"/>
          <p:cNvSpPr txBox="1">
            <a:spLocks/>
          </p:cNvSpPr>
          <p:nvPr/>
        </p:nvSpPr>
        <p:spPr>
          <a:xfrm>
            <a:off x="531812" y="5542632"/>
            <a:ext cx="6096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Jaylieca</a:t>
            </a:r>
            <a:r>
              <a:rPr lang="en-US" sz="4800" b="1" dirty="0"/>
              <a:t> Chavez</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66013" y="1295400"/>
            <a:ext cx="4191000" cy="5238750"/>
          </a:xfrm>
          <a:prstGeom prst="rect">
            <a:avLst/>
          </a:prstGeom>
        </p:spPr>
      </p:pic>
    </p:spTree>
    <p:extLst>
      <p:ext uri="{BB962C8B-B14F-4D97-AF65-F5344CB8AC3E}">
        <p14:creationId xmlns:p14="http://schemas.microsoft.com/office/powerpoint/2010/main" val="156062597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14105"/>
            <a:ext cx="5256291"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In recognition of a student overcoming adversity through effort, commitment and perseverance and thus turning their life around.</a:t>
            </a:r>
          </a:p>
        </p:txBody>
      </p:sp>
      <p:sp>
        <p:nvSpPr>
          <p:cNvPr id="6" name="Title 1"/>
          <p:cNvSpPr txBox="1">
            <a:spLocks/>
          </p:cNvSpPr>
          <p:nvPr/>
        </p:nvSpPr>
        <p:spPr>
          <a:xfrm>
            <a:off x="0" y="914400"/>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000" dirty="0"/>
              <a:t>KINGSWOOD TURNAROUND ACHIEVEMENT AWARD</a:t>
            </a:r>
          </a:p>
        </p:txBody>
      </p:sp>
      <p:sp>
        <p:nvSpPr>
          <p:cNvPr id="7" name="Text Placeholder 2"/>
          <p:cNvSpPr txBox="1">
            <a:spLocks/>
          </p:cNvSpPr>
          <p:nvPr/>
        </p:nvSpPr>
        <p:spPr>
          <a:xfrm>
            <a:off x="531812" y="5542632"/>
            <a:ext cx="6096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Tyisha Davis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18675" y="1629850"/>
            <a:ext cx="4023360" cy="5029200"/>
          </a:xfrm>
          <a:prstGeom prst="rect">
            <a:avLst/>
          </a:prstGeom>
        </p:spPr>
      </p:pic>
    </p:spTree>
    <p:extLst>
      <p:ext uri="{BB962C8B-B14F-4D97-AF65-F5344CB8AC3E}">
        <p14:creationId xmlns:p14="http://schemas.microsoft.com/office/powerpoint/2010/main" val="339679442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03730"/>
            <a:ext cx="5715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000" dirty="0"/>
              <a:t>For a worthy student who will be studying music in a post- secondary institution or has been a member in good standing of the music program for all four years of high school. </a:t>
            </a:r>
          </a:p>
        </p:txBody>
      </p:sp>
      <p:sp>
        <p:nvSpPr>
          <p:cNvPr id="5" name="Text Placeholder 2"/>
          <p:cNvSpPr txBox="1">
            <a:spLocks/>
          </p:cNvSpPr>
          <p:nvPr/>
        </p:nvSpPr>
        <p:spPr>
          <a:xfrm>
            <a:off x="531812" y="5486400"/>
            <a:ext cx="5715000" cy="781968"/>
          </a:xfrm>
          <a:prstGeom prst="rect">
            <a:avLst/>
          </a:prstGeom>
        </p:spPr>
        <p:txBody>
          <a:bodyPr>
            <a:normAutofit fontScale="925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Chantalle</a:t>
            </a:r>
            <a:r>
              <a:rPr lang="en-US" sz="4800" b="1" dirty="0"/>
              <a:t> Levesque</a:t>
            </a:r>
          </a:p>
        </p:txBody>
      </p:sp>
      <p:sp>
        <p:nvSpPr>
          <p:cNvPr id="6" name="Title 1"/>
          <p:cNvSpPr txBox="1">
            <a:spLocks/>
          </p:cNvSpPr>
          <p:nvPr/>
        </p:nvSpPr>
        <p:spPr>
          <a:xfrm>
            <a:off x="1065212" y="1121461"/>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BILL MCCAULAY MEMORIAL MUSIC AWARD </a:t>
            </a:r>
          </a:p>
        </p:txBody>
      </p:sp>
      <p:pic>
        <p:nvPicPr>
          <p:cNvPr id="3" name="Picture 2" descr="A person smiling for the camera&#10;&#10;Description automatically generated with low confidence">
            <a:extLst>
              <a:ext uri="{FF2B5EF4-FFF2-40B4-BE49-F238E27FC236}">
                <a16:creationId xmlns:a16="http://schemas.microsoft.com/office/drawing/2014/main" id="{B6EF8FD9-99DE-4EDA-B540-A2B7ACB5E4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653" y="1559611"/>
            <a:ext cx="4023360" cy="5029200"/>
          </a:xfrm>
          <a:prstGeom prst="rect">
            <a:avLst/>
          </a:prstGeom>
        </p:spPr>
      </p:pic>
    </p:spTree>
    <p:extLst>
      <p:ext uri="{BB962C8B-B14F-4D97-AF65-F5344CB8AC3E}">
        <p14:creationId xmlns:p14="http://schemas.microsoft.com/office/powerpoint/2010/main" val="13416700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14105"/>
            <a:ext cx="5256291"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In recognition of a student overcoming adversity through effort, commitment and perseverance and thus turning their life around.</a:t>
            </a:r>
          </a:p>
        </p:txBody>
      </p:sp>
      <p:sp>
        <p:nvSpPr>
          <p:cNvPr id="6" name="Title 1"/>
          <p:cNvSpPr txBox="1">
            <a:spLocks/>
          </p:cNvSpPr>
          <p:nvPr/>
        </p:nvSpPr>
        <p:spPr>
          <a:xfrm>
            <a:off x="0" y="914400"/>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000" dirty="0"/>
              <a:t>KINGSWOOD TURNAROUND ACHIEVEMENT AWARD</a:t>
            </a:r>
          </a:p>
        </p:txBody>
      </p:sp>
      <p:sp>
        <p:nvSpPr>
          <p:cNvPr id="7" name="Text Placeholder 2"/>
          <p:cNvSpPr txBox="1">
            <a:spLocks/>
          </p:cNvSpPr>
          <p:nvPr/>
        </p:nvSpPr>
        <p:spPr>
          <a:xfrm>
            <a:off x="531812" y="5542632"/>
            <a:ext cx="6096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Emma </a:t>
            </a:r>
            <a:r>
              <a:rPr lang="en-US" sz="4800" b="1" dirty="0" err="1"/>
              <a:t>McHatten</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18675" y="1629850"/>
            <a:ext cx="4023360" cy="5029200"/>
          </a:xfrm>
          <a:prstGeom prst="rect">
            <a:avLst/>
          </a:prstGeom>
        </p:spPr>
      </p:pic>
    </p:spTree>
    <p:extLst>
      <p:ext uri="{BB962C8B-B14F-4D97-AF65-F5344CB8AC3E}">
        <p14:creationId xmlns:p14="http://schemas.microsoft.com/office/powerpoint/2010/main" val="355831391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440" y="1712506"/>
            <a:ext cx="5883947"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800" dirty="0"/>
              <a:t>For a graduate who has demonstrated sound academic achievement, made a significant contribution to school and community, and intends to pursue a post-secondary education in the fall. </a:t>
            </a:r>
          </a:p>
        </p:txBody>
      </p:sp>
      <p:sp>
        <p:nvSpPr>
          <p:cNvPr id="6" name="Title 1"/>
          <p:cNvSpPr txBox="1">
            <a:spLocks/>
          </p:cNvSpPr>
          <p:nvPr/>
        </p:nvSpPr>
        <p:spPr>
          <a:xfrm>
            <a:off x="0" y="755904"/>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000" dirty="0"/>
              <a:t>KIWANIS CLUB OF FREDERICTON PRIZE</a:t>
            </a:r>
          </a:p>
        </p:txBody>
      </p:sp>
      <p:sp>
        <p:nvSpPr>
          <p:cNvPr id="7" name="Text Placeholder 2"/>
          <p:cNvSpPr txBox="1">
            <a:spLocks/>
          </p:cNvSpPr>
          <p:nvPr/>
        </p:nvSpPr>
        <p:spPr>
          <a:xfrm>
            <a:off x="531812" y="5542632"/>
            <a:ext cx="6477000" cy="781968"/>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Anna Lingley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18412" y="1232154"/>
            <a:ext cx="4316913" cy="5396141"/>
          </a:xfrm>
          <a:prstGeom prst="rect">
            <a:avLst/>
          </a:prstGeom>
        </p:spPr>
      </p:pic>
    </p:spTree>
    <p:extLst>
      <p:ext uri="{BB962C8B-B14F-4D97-AF65-F5344CB8AC3E}">
        <p14:creationId xmlns:p14="http://schemas.microsoft.com/office/powerpoint/2010/main" val="298761087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440" y="1712506"/>
            <a:ext cx="5883947"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800" dirty="0"/>
              <a:t>For a graduate who studied English as an Additional Language during their time at LHHS and who was actively involved in promoting and celebrating cultural diversity and inclusion/belonging at the school</a:t>
            </a:r>
          </a:p>
        </p:txBody>
      </p:sp>
      <p:sp>
        <p:nvSpPr>
          <p:cNvPr id="6" name="Title 1"/>
          <p:cNvSpPr txBox="1">
            <a:spLocks/>
          </p:cNvSpPr>
          <p:nvPr/>
        </p:nvSpPr>
        <p:spPr>
          <a:xfrm>
            <a:off x="0" y="755904"/>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000" dirty="0"/>
              <a:t>LHHS DIVERSITY CHAMPION AWARD</a:t>
            </a:r>
          </a:p>
        </p:txBody>
      </p:sp>
      <p:sp>
        <p:nvSpPr>
          <p:cNvPr id="7" name="Text Placeholder 2"/>
          <p:cNvSpPr txBox="1">
            <a:spLocks/>
          </p:cNvSpPr>
          <p:nvPr/>
        </p:nvSpPr>
        <p:spPr>
          <a:xfrm>
            <a:off x="531812" y="5542632"/>
            <a:ext cx="6477000" cy="781968"/>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err="1"/>
              <a:t>Hala</a:t>
            </a:r>
            <a:r>
              <a:rPr lang="en-US" sz="4400" b="1" dirty="0"/>
              <a:t> </a:t>
            </a:r>
            <a:r>
              <a:rPr lang="en-US" sz="4400" b="1" dirty="0" err="1"/>
              <a:t>Bakhash</a:t>
            </a:r>
            <a:endParaRPr lang="en-US" sz="4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18412" y="1232154"/>
            <a:ext cx="4316912" cy="5396141"/>
          </a:xfrm>
          <a:prstGeom prst="rect">
            <a:avLst/>
          </a:prstGeom>
        </p:spPr>
      </p:pic>
    </p:spTree>
    <p:extLst>
      <p:ext uri="{BB962C8B-B14F-4D97-AF65-F5344CB8AC3E}">
        <p14:creationId xmlns:p14="http://schemas.microsoft.com/office/powerpoint/2010/main" val="241639985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3" y="1885124"/>
            <a:ext cx="50292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who has excelled at all aspects of music.</a:t>
            </a:r>
          </a:p>
        </p:txBody>
      </p:sp>
      <p:sp>
        <p:nvSpPr>
          <p:cNvPr id="6" name="Title 1"/>
          <p:cNvSpPr txBox="1">
            <a:spLocks/>
          </p:cNvSpPr>
          <p:nvPr/>
        </p:nvSpPr>
        <p:spPr>
          <a:xfrm>
            <a:off x="3077" y="834056"/>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MUSIC SUPPORT GROUP PRIZE</a:t>
            </a:r>
          </a:p>
        </p:txBody>
      </p:sp>
      <p:sp>
        <p:nvSpPr>
          <p:cNvPr id="7" name="Text Placeholder 2"/>
          <p:cNvSpPr txBox="1">
            <a:spLocks/>
          </p:cNvSpPr>
          <p:nvPr/>
        </p:nvSpPr>
        <p:spPr>
          <a:xfrm>
            <a:off x="281075" y="5461412"/>
            <a:ext cx="64008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Gavin Woodward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15720" y="1447800"/>
            <a:ext cx="4192030" cy="5240037"/>
          </a:xfrm>
          <a:prstGeom prst="rect">
            <a:avLst/>
          </a:prstGeom>
        </p:spPr>
      </p:pic>
    </p:spTree>
    <p:extLst>
      <p:ext uri="{BB962C8B-B14F-4D97-AF65-F5344CB8AC3E}">
        <p14:creationId xmlns:p14="http://schemas.microsoft.com/office/powerpoint/2010/main" val="271552844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3" y="1885124"/>
            <a:ext cx="50292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with an interest and aptitude in Music. </a:t>
            </a:r>
          </a:p>
        </p:txBody>
      </p:sp>
      <p:sp>
        <p:nvSpPr>
          <p:cNvPr id="6" name="Title 1"/>
          <p:cNvSpPr txBox="1">
            <a:spLocks/>
          </p:cNvSpPr>
          <p:nvPr/>
        </p:nvSpPr>
        <p:spPr>
          <a:xfrm>
            <a:off x="3077" y="834056"/>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MUSIC SUPPORT GROUP PRIZE</a:t>
            </a:r>
          </a:p>
        </p:txBody>
      </p:sp>
      <p:sp>
        <p:nvSpPr>
          <p:cNvPr id="7" name="Text Placeholder 2"/>
          <p:cNvSpPr txBox="1">
            <a:spLocks/>
          </p:cNvSpPr>
          <p:nvPr/>
        </p:nvSpPr>
        <p:spPr>
          <a:xfrm>
            <a:off x="281075" y="5461412"/>
            <a:ext cx="64008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Keaton Tapley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13611" y="1313161"/>
            <a:ext cx="4192030" cy="5240038"/>
          </a:xfrm>
          <a:prstGeom prst="rect">
            <a:avLst/>
          </a:prstGeom>
        </p:spPr>
      </p:pic>
    </p:spTree>
    <p:extLst>
      <p:ext uri="{BB962C8B-B14F-4D97-AF65-F5344CB8AC3E}">
        <p14:creationId xmlns:p14="http://schemas.microsoft.com/office/powerpoint/2010/main" val="336244425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905000"/>
            <a:ext cx="50292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who exemplifies service to others in the music program.</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Joy Shin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71251" y="1310306"/>
            <a:ext cx="4185762" cy="5232202"/>
          </a:xfrm>
          <a:prstGeom prst="rect">
            <a:avLst/>
          </a:prstGeom>
        </p:spPr>
      </p:pic>
      <p:sp>
        <p:nvSpPr>
          <p:cNvPr id="9" name="Title 1"/>
          <p:cNvSpPr txBox="1">
            <a:spLocks/>
          </p:cNvSpPr>
          <p:nvPr/>
        </p:nvSpPr>
        <p:spPr>
          <a:xfrm>
            <a:off x="3077" y="834056"/>
            <a:ext cx="12188825"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MUSIC SUPPORT GROUP PRIZE</a:t>
            </a:r>
          </a:p>
        </p:txBody>
      </p:sp>
    </p:spTree>
    <p:extLst>
      <p:ext uri="{BB962C8B-B14F-4D97-AF65-F5344CB8AC3E}">
        <p14:creationId xmlns:p14="http://schemas.microsoft.com/office/powerpoint/2010/main" val="193104367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43726"/>
            <a:ext cx="5334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who has shown great commitment to production by actively being involved for three or four years.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PRODUCTION AWARD</a:t>
            </a:r>
          </a:p>
          <a:p>
            <a:pPr algn="ctr"/>
            <a:endParaRPr lang="en-US" sz="5400" dirty="0"/>
          </a:p>
        </p:txBody>
      </p:sp>
      <p:sp>
        <p:nvSpPr>
          <p:cNvPr id="7" name="Text Placeholder 2"/>
          <p:cNvSpPr txBox="1">
            <a:spLocks/>
          </p:cNvSpPr>
          <p:nvPr/>
        </p:nvSpPr>
        <p:spPr>
          <a:xfrm>
            <a:off x="531812" y="5542632"/>
            <a:ext cx="5562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Ryca</a:t>
            </a:r>
            <a:r>
              <a:rPr lang="en-US" sz="4800" b="1" dirty="0"/>
              <a:t> McCullough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90526" y="1447800"/>
            <a:ext cx="4089240" cy="5111551"/>
          </a:xfrm>
          <a:prstGeom prst="rect">
            <a:avLst/>
          </a:prstGeom>
        </p:spPr>
      </p:pic>
    </p:spTree>
    <p:extLst>
      <p:ext uri="{BB962C8B-B14F-4D97-AF65-F5344CB8AC3E}">
        <p14:creationId xmlns:p14="http://schemas.microsoft.com/office/powerpoint/2010/main" val="387455175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43726"/>
            <a:ext cx="5334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who has shown great commitment to production by actively being involved for three or four years.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PRODUCTION AWARD</a:t>
            </a:r>
          </a:p>
          <a:p>
            <a:pPr algn="ctr"/>
            <a:endParaRPr lang="en-US" sz="5400" dirty="0"/>
          </a:p>
        </p:txBody>
      </p:sp>
      <p:sp>
        <p:nvSpPr>
          <p:cNvPr id="7" name="Text Placeholder 2"/>
          <p:cNvSpPr txBox="1">
            <a:spLocks/>
          </p:cNvSpPr>
          <p:nvPr/>
        </p:nvSpPr>
        <p:spPr>
          <a:xfrm>
            <a:off x="531812" y="5542632"/>
            <a:ext cx="5562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Anna Lingley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84342" y="1447800"/>
            <a:ext cx="4024024" cy="5030030"/>
          </a:xfrm>
          <a:prstGeom prst="rect">
            <a:avLst/>
          </a:prstGeom>
        </p:spPr>
      </p:pic>
    </p:spTree>
    <p:extLst>
      <p:ext uri="{BB962C8B-B14F-4D97-AF65-F5344CB8AC3E}">
        <p14:creationId xmlns:p14="http://schemas.microsoft.com/office/powerpoint/2010/main" val="90931451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43726"/>
            <a:ext cx="52578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who has shown great commitment to production by actively being involved for three or four years.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PRODUCTION AWARD</a:t>
            </a:r>
          </a:p>
          <a:p>
            <a:pPr algn="ctr"/>
            <a:endParaRPr lang="en-US" sz="5400" dirty="0"/>
          </a:p>
        </p:txBody>
      </p:sp>
      <p:sp>
        <p:nvSpPr>
          <p:cNvPr id="7" name="Text Placeholder 2"/>
          <p:cNvSpPr txBox="1">
            <a:spLocks/>
          </p:cNvSpPr>
          <p:nvPr/>
        </p:nvSpPr>
        <p:spPr>
          <a:xfrm>
            <a:off x="531812" y="5542632"/>
            <a:ext cx="5562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Karlie Curtis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89408" y="1400843"/>
            <a:ext cx="4190358" cy="5237948"/>
          </a:xfrm>
          <a:prstGeom prst="rect">
            <a:avLst/>
          </a:prstGeom>
        </p:spPr>
      </p:pic>
    </p:spTree>
    <p:extLst>
      <p:ext uri="{BB962C8B-B14F-4D97-AF65-F5344CB8AC3E}">
        <p14:creationId xmlns:p14="http://schemas.microsoft.com/office/powerpoint/2010/main" val="343585596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43726"/>
            <a:ext cx="52578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who has shown great commitment to production by actively being involved for three or four years.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PRODUCTION AWARD</a:t>
            </a:r>
          </a:p>
          <a:p>
            <a:pPr algn="ctr"/>
            <a:endParaRPr lang="en-US" sz="5400" dirty="0"/>
          </a:p>
        </p:txBody>
      </p:sp>
      <p:sp>
        <p:nvSpPr>
          <p:cNvPr id="7" name="Text Placeholder 2"/>
          <p:cNvSpPr txBox="1">
            <a:spLocks/>
          </p:cNvSpPr>
          <p:nvPr/>
        </p:nvSpPr>
        <p:spPr>
          <a:xfrm>
            <a:off x="531812" y="5542632"/>
            <a:ext cx="5562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Austin Anderson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70824" y="1447800"/>
            <a:ext cx="3937542" cy="4921927"/>
          </a:xfrm>
          <a:prstGeom prst="rect">
            <a:avLst/>
          </a:prstGeom>
        </p:spPr>
      </p:pic>
    </p:spTree>
    <p:extLst>
      <p:ext uri="{BB962C8B-B14F-4D97-AF65-F5344CB8AC3E}">
        <p14:creationId xmlns:p14="http://schemas.microsoft.com/office/powerpoint/2010/main" val="317725644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03730"/>
            <a:ext cx="5715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000" dirty="0"/>
              <a:t>For a worthy student who will be studying music in a post- secondary institution or has been a member in good standing of the music program for all four years of high school. </a:t>
            </a:r>
          </a:p>
        </p:txBody>
      </p:sp>
      <p:sp>
        <p:nvSpPr>
          <p:cNvPr id="5" name="Text Placeholder 2"/>
          <p:cNvSpPr txBox="1">
            <a:spLocks/>
          </p:cNvSpPr>
          <p:nvPr/>
        </p:nvSpPr>
        <p:spPr>
          <a:xfrm>
            <a:off x="531812" y="5486400"/>
            <a:ext cx="5715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Ian Murdoch</a:t>
            </a:r>
          </a:p>
        </p:txBody>
      </p:sp>
      <p:sp>
        <p:nvSpPr>
          <p:cNvPr id="6" name="Title 1"/>
          <p:cNvSpPr txBox="1">
            <a:spLocks/>
          </p:cNvSpPr>
          <p:nvPr/>
        </p:nvSpPr>
        <p:spPr>
          <a:xfrm>
            <a:off x="1065212" y="1121461"/>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BILL MCCAULAY MEMORIAL MUSIC AWARD </a:t>
            </a:r>
          </a:p>
        </p:txBody>
      </p:sp>
      <p:pic>
        <p:nvPicPr>
          <p:cNvPr id="3" name="Picture 2">
            <a:extLst>
              <a:ext uri="{FF2B5EF4-FFF2-40B4-BE49-F238E27FC236}">
                <a16:creationId xmlns:a16="http://schemas.microsoft.com/office/drawing/2014/main" id="{B6EF8FD9-99DE-4EDA-B540-A2B7ACB5E4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3" y="1559611"/>
            <a:ext cx="4023360" cy="5029200"/>
          </a:xfrm>
          <a:prstGeom prst="rect">
            <a:avLst/>
          </a:prstGeom>
        </p:spPr>
      </p:pic>
    </p:spTree>
    <p:extLst>
      <p:ext uri="{BB962C8B-B14F-4D97-AF65-F5344CB8AC3E}">
        <p14:creationId xmlns:p14="http://schemas.microsoft.com/office/powerpoint/2010/main" val="131658685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43726"/>
            <a:ext cx="52578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who has shown great commitment to production by actively being involved for three or four years.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PRODUCTION AWARD</a:t>
            </a:r>
          </a:p>
          <a:p>
            <a:pPr algn="ctr"/>
            <a:endParaRPr lang="en-US" sz="5400" dirty="0"/>
          </a:p>
        </p:txBody>
      </p:sp>
      <p:sp>
        <p:nvSpPr>
          <p:cNvPr id="7" name="Text Placeholder 2"/>
          <p:cNvSpPr txBox="1">
            <a:spLocks/>
          </p:cNvSpPr>
          <p:nvPr/>
        </p:nvSpPr>
        <p:spPr>
          <a:xfrm>
            <a:off x="531812" y="5542632"/>
            <a:ext cx="5562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Lauren Dugdale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70735" y="1447800"/>
            <a:ext cx="4011454" cy="5012944"/>
          </a:xfrm>
          <a:prstGeom prst="rect">
            <a:avLst/>
          </a:prstGeom>
        </p:spPr>
      </p:pic>
    </p:spTree>
    <p:extLst>
      <p:ext uri="{BB962C8B-B14F-4D97-AF65-F5344CB8AC3E}">
        <p14:creationId xmlns:p14="http://schemas.microsoft.com/office/powerpoint/2010/main" val="47707110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74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outstanding leadership and commitment to the Renaissance Program. </a:t>
            </a:r>
          </a:p>
        </p:txBody>
      </p:sp>
      <p:sp>
        <p:nvSpPr>
          <p:cNvPr id="6" name="Title 1"/>
          <p:cNvSpPr txBox="1">
            <a:spLocks/>
          </p:cNvSpPr>
          <p:nvPr/>
        </p:nvSpPr>
        <p:spPr>
          <a:xfrm>
            <a:off x="760412" y="1066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RENAISSANCE </a:t>
            </a:r>
          </a:p>
          <a:p>
            <a:pPr algn="ctr"/>
            <a:r>
              <a:rPr lang="en-US" sz="5400" dirty="0"/>
              <a:t>LEADERSHIP AWARD</a:t>
            </a:r>
          </a:p>
        </p:txBody>
      </p:sp>
      <p:sp>
        <p:nvSpPr>
          <p:cNvPr id="7" name="Text Placeholder 2"/>
          <p:cNvSpPr txBox="1">
            <a:spLocks/>
          </p:cNvSpPr>
          <p:nvPr/>
        </p:nvSpPr>
        <p:spPr>
          <a:xfrm>
            <a:off x="531812" y="5542632"/>
            <a:ext cx="57912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Kaileigh</a:t>
            </a:r>
            <a:r>
              <a:rPr lang="en-US" sz="4800" b="1" dirty="0"/>
              <a:t> </a:t>
            </a:r>
            <a:r>
              <a:rPr lang="en-US" sz="4800" b="1" dirty="0" err="1"/>
              <a:t>Surrett</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72695" y="1524000"/>
            <a:ext cx="4084318" cy="5105398"/>
          </a:xfrm>
          <a:prstGeom prst="rect">
            <a:avLst/>
          </a:prstGeom>
        </p:spPr>
      </p:pic>
    </p:spTree>
    <p:extLst>
      <p:ext uri="{BB962C8B-B14F-4D97-AF65-F5344CB8AC3E}">
        <p14:creationId xmlns:p14="http://schemas.microsoft.com/office/powerpoint/2010/main" val="52909617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74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outstanding leadership and commitment to the Renaissance Program. </a:t>
            </a:r>
          </a:p>
        </p:txBody>
      </p:sp>
      <p:sp>
        <p:nvSpPr>
          <p:cNvPr id="6" name="Title 1"/>
          <p:cNvSpPr txBox="1">
            <a:spLocks/>
          </p:cNvSpPr>
          <p:nvPr/>
        </p:nvSpPr>
        <p:spPr>
          <a:xfrm>
            <a:off x="760412" y="1066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RENAISSANCE </a:t>
            </a:r>
          </a:p>
          <a:p>
            <a:pPr algn="ctr"/>
            <a:r>
              <a:rPr lang="en-US" sz="5400" dirty="0"/>
              <a:t>LEADERSHIP AWARD</a:t>
            </a:r>
          </a:p>
        </p:txBody>
      </p:sp>
      <p:sp>
        <p:nvSpPr>
          <p:cNvPr id="7" name="Text Placeholder 2"/>
          <p:cNvSpPr txBox="1">
            <a:spLocks/>
          </p:cNvSpPr>
          <p:nvPr/>
        </p:nvSpPr>
        <p:spPr>
          <a:xfrm>
            <a:off x="531812" y="5542632"/>
            <a:ext cx="57912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Olivia Brennan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72695" y="1524000"/>
            <a:ext cx="4084318" cy="5105397"/>
          </a:xfrm>
          <a:prstGeom prst="rect">
            <a:avLst/>
          </a:prstGeom>
        </p:spPr>
      </p:pic>
    </p:spTree>
    <p:extLst>
      <p:ext uri="{BB962C8B-B14F-4D97-AF65-F5344CB8AC3E}">
        <p14:creationId xmlns:p14="http://schemas.microsoft.com/office/powerpoint/2010/main" val="50192799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74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outstanding leadership and commitment to the Renaissance Program. </a:t>
            </a:r>
          </a:p>
        </p:txBody>
      </p:sp>
      <p:sp>
        <p:nvSpPr>
          <p:cNvPr id="6" name="Title 1"/>
          <p:cNvSpPr txBox="1">
            <a:spLocks/>
          </p:cNvSpPr>
          <p:nvPr/>
        </p:nvSpPr>
        <p:spPr>
          <a:xfrm>
            <a:off x="760412" y="1066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RENAISSANCE </a:t>
            </a:r>
          </a:p>
          <a:p>
            <a:pPr algn="ctr"/>
            <a:r>
              <a:rPr lang="en-US" sz="5400" dirty="0"/>
              <a:t>LEADERSHIP AWARD</a:t>
            </a:r>
          </a:p>
        </p:txBody>
      </p:sp>
      <p:sp>
        <p:nvSpPr>
          <p:cNvPr id="7" name="Text Placeholder 2"/>
          <p:cNvSpPr txBox="1">
            <a:spLocks/>
          </p:cNvSpPr>
          <p:nvPr/>
        </p:nvSpPr>
        <p:spPr>
          <a:xfrm>
            <a:off x="531812" y="5542632"/>
            <a:ext cx="57912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Keaton Tapley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72695" y="1524000"/>
            <a:ext cx="4084317" cy="5105397"/>
          </a:xfrm>
          <a:prstGeom prst="rect">
            <a:avLst/>
          </a:prstGeom>
        </p:spPr>
      </p:pic>
    </p:spTree>
    <p:extLst>
      <p:ext uri="{BB962C8B-B14F-4D97-AF65-F5344CB8AC3E}">
        <p14:creationId xmlns:p14="http://schemas.microsoft.com/office/powerpoint/2010/main" val="111368966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74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outstanding leadership and commitment to the Renaissance Program. </a:t>
            </a:r>
          </a:p>
        </p:txBody>
      </p:sp>
      <p:sp>
        <p:nvSpPr>
          <p:cNvPr id="6" name="Title 1"/>
          <p:cNvSpPr txBox="1">
            <a:spLocks/>
          </p:cNvSpPr>
          <p:nvPr/>
        </p:nvSpPr>
        <p:spPr>
          <a:xfrm>
            <a:off x="760412" y="1066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RENAISSANCE </a:t>
            </a:r>
          </a:p>
          <a:p>
            <a:pPr algn="ctr"/>
            <a:r>
              <a:rPr lang="en-US" sz="5400" dirty="0"/>
              <a:t>LEADERSHIP AWARD</a:t>
            </a:r>
          </a:p>
        </p:txBody>
      </p:sp>
      <p:sp>
        <p:nvSpPr>
          <p:cNvPr id="7" name="Text Placeholder 2"/>
          <p:cNvSpPr txBox="1">
            <a:spLocks/>
          </p:cNvSpPr>
          <p:nvPr/>
        </p:nvSpPr>
        <p:spPr>
          <a:xfrm>
            <a:off x="531812" y="5542632"/>
            <a:ext cx="57912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Nat Scott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72695" y="1524000"/>
            <a:ext cx="4084317" cy="5105396"/>
          </a:xfrm>
          <a:prstGeom prst="rect">
            <a:avLst/>
          </a:prstGeom>
        </p:spPr>
      </p:pic>
    </p:spTree>
    <p:extLst>
      <p:ext uri="{BB962C8B-B14F-4D97-AF65-F5344CB8AC3E}">
        <p14:creationId xmlns:p14="http://schemas.microsoft.com/office/powerpoint/2010/main" val="146664569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74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outstanding leadership and commitment to the Renaissance Program. </a:t>
            </a:r>
          </a:p>
        </p:txBody>
      </p:sp>
      <p:sp>
        <p:nvSpPr>
          <p:cNvPr id="6" name="Title 1"/>
          <p:cNvSpPr txBox="1">
            <a:spLocks/>
          </p:cNvSpPr>
          <p:nvPr/>
        </p:nvSpPr>
        <p:spPr>
          <a:xfrm>
            <a:off x="760412" y="1066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RENAISSANCE </a:t>
            </a:r>
          </a:p>
          <a:p>
            <a:pPr algn="ctr"/>
            <a:r>
              <a:rPr lang="en-US" sz="5400" dirty="0"/>
              <a:t>LEADERSHIP AWARD</a:t>
            </a:r>
          </a:p>
        </p:txBody>
      </p:sp>
      <p:sp>
        <p:nvSpPr>
          <p:cNvPr id="7" name="Text Placeholder 2"/>
          <p:cNvSpPr txBox="1">
            <a:spLocks/>
          </p:cNvSpPr>
          <p:nvPr/>
        </p:nvSpPr>
        <p:spPr>
          <a:xfrm>
            <a:off x="531812" y="5542632"/>
            <a:ext cx="57912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Caitlyn Sinclair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72695" y="1524000"/>
            <a:ext cx="4084316" cy="5105396"/>
          </a:xfrm>
          <a:prstGeom prst="rect">
            <a:avLst/>
          </a:prstGeom>
        </p:spPr>
      </p:pic>
    </p:spTree>
    <p:extLst>
      <p:ext uri="{BB962C8B-B14F-4D97-AF65-F5344CB8AC3E}">
        <p14:creationId xmlns:p14="http://schemas.microsoft.com/office/powerpoint/2010/main" val="408284780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0574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outstanding leadership and commitment to the Renaissance Program. </a:t>
            </a:r>
          </a:p>
        </p:txBody>
      </p:sp>
      <p:sp>
        <p:nvSpPr>
          <p:cNvPr id="6" name="Title 1"/>
          <p:cNvSpPr txBox="1">
            <a:spLocks/>
          </p:cNvSpPr>
          <p:nvPr/>
        </p:nvSpPr>
        <p:spPr>
          <a:xfrm>
            <a:off x="760412" y="1066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RENAISSANCE </a:t>
            </a:r>
          </a:p>
          <a:p>
            <a:pPr algn="ctr"/>
            <a:r>
              <a:rPr lang="en-US" sz="5400" dirty="0"/>
              <a:t>LEADERSHIP AWARD</a:t>
            </a:r>
          </a:p>
        </p:txBody>
      </p:sp>
      <p:sp>
        <p:nvSpPr>
          <p:cNvPr id="7" name="Text Placeholder 2"/>
          <p:cNvSpPr txBox="1">
            <a:spLocks/>
          </p:cNvSpPr>
          <p:nvPr/>
        </p:nvSpPr>
        <p:spPr>
          <a:xfrm>
            <a:off x="531812" y="5542632"/>
            <a:ext cx="57912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Sam Hawkes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72695" y="1524000"/>
            <a:ext cx="4084316" cy="5105395"/>
          </a:xfrm>
          <a:prstGeom prst="rect">
            <a:avLst/>
          </a:prstGeom>
        </p:spPr>
      </p:pic>
    </p:spTree>
    <p:extLst>
      <p:ext uri="{BB962C8B-B14F-4D97-AF65-F5344CB8AC3E}">
        <p14:creationId xmlns:p14="http://schemas.microsoft.com/office/powerpoint/2010/main" val="399533205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Benjamin </a:t>
            </a:r>
            <a:r>
              <a:rPr lang="en-US" sz="4800" b="1" dirty="0" err="1"/>
              <a:t>Durette</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000"/>
            <a:ext cx="4083088" cy="5105160"/>
          </a:xfrm>
          <a:prstGeom prst="rect">
            <a:avLst/>
          </a:prstGeom>
        </p:spPr>
      </p:pic>
    </p:spTree>
    <p:extLst>
      <p:ext uri="{BB962C8B-B14F-4D97-AF65-F5344CB8AC3E}">
        <p14:creationId xmlns:p14="http://schemas.microsoft.com/office/powerpoint/2010/main" val="328971902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Samuel Hawkes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650"/>
            <a:ext cx="4083088" cy="5103860"/>
          </a:xfrm>
          <a:prstGeom prst="rect">
            <a:avLst/>
          </a:prstGeom>
        </p:spPr>
      </p:pic>
    </p:spTree>
    <p:extLst>
      <p:ext uri="{BB962C8B-B14F-4D97-AF65-F5344CB8AC3E}">
        <p14:creationId xmlns:p14="http://schemas.microsoft.com/office/powerpoint/2010/main" val="192380333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Natalie Irving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650"/>
            <a:ext cx="4083088" cy="5103860"/>
          </a:xfrm>
          <a:prstGeom prst="rect">
            <a:avLst/>
          </a:prstGeom>
        </p:spPr>
      </p:pic>
    </p:spTree>
    <p:extLst>
      <p:ext uri="{BB962C8B-B14F-4D97-AF65-F5344CB8AC3E}">
        <p14:creationId xmlns:p14="http://schemas.microsoft.com/office/powerpoint/2010/main" val="200507377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03730"/>
            <a:ext cx="5715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000" dirty="0"/>
              <a:t>For a worthy student who will be studying music in a post- secondary institution or has been a member in good standing of the music program for all four years of high school. </a:t>
            </a:r>
          </a:p>
        </p:txBody>
      </p:sp>
      <p:sp>
        <p:nvSpPr>
          <p:cNvPr id="5" name="Text Placeholder 2"/>
          <p:cNvSpPr txBox="1">
            <a:spLocks/>
          </p:cNvSpPr>
          <p:nvPr/>
        </p:nvSpPr>
        <p:spPr>
          <a:xfrm>
            <a:off x="531812" y="5486400"/>
            <a:ext cx="5715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Joy Shin</a:t>
            </a:r>
          </a:p>
        </p:txBody>
      </p:sp>
      <p:sp>
        <p:nvSpPr>
          <p:cNvPr id="6" name="Title 1"/>
          <p:cNvSpPr txBox="1">
            <a:spLocks/>
          </p:cNvSpPr>
          <p:nvPr/>
        </p:nvSpPr>
        <p:spPr>
          <a:xfrm>
            <a:off x="1065212" y="1121461"/>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BILL MCCAULAY MEMORIAL MUSIC AWARD </a:t>
            </a:r>
          </a:p>
        </p:txBody>
      </p:sp>
      <p:pic>
        <p:nvPicPr>
          <p:cNvPr id="3" name="Picture 2">
            <a:extLst>
              <a:ext uri="{FF2B5EF4-FFF2-40B4-BE49-F238E27FC236}">
                <a16:creationId xmlns:a16="http://schemas.microsoft.com/office/drawing/2014/main" id="{B6EF8FD9-99DE-4EDA-B540-A2B7ACB5E4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3" y="1559611"/>
            <a:ext cx="4023360" cy="5029200"/>
          </a:xfrm>
          <a:prstGeom prst="rect">
            <a:avLst/>
          </a:prstGeom>
        </p:spPr>
      </p:pic>
    </p:spTree>
    <p:extLst>
      <p:ext uri="{BB962C8B-B14F-4D97-AF65-F5344CB8AC3E}">
        <p14:creationId xmlns:p14="http://schemas.microsoft.com/office/powerpoint/2010/main" val="98631735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fontScale="850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Rebekah </a:t>
            </a:r>
            <a:r>
              <a:rPr lang="en-US" sz="4800" b="1" dirty="0" err="1"/>
              <a:t>Kierstead</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650"/>
            <a:ext cx="4083088" cy="5103860"/>
          </a:xfrm>
          <a:prstGeom prst="rect">
            <a:avLst/>
          </a:prstGeom>
        </p:spPr>
      </p:pic>
    </p:spTree>
    <p:extLst>
      <p:ext uri="{BB962C8B-B14F-4D97-AF65-F5344CB8AC3E}">
        <p14:creationId xmlns:p14="http://schemas.microsoft.com/office/powerpoint/2010/main" val="285395582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Anna Lingley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650"/>
            <a:ext cx="4083088" cy="5103860"/>
          </a:xfrm>
          <a:prstGeom prst="rect">
            <a:avLst/>
          </a:prstGeom>
        </p:spPr>
      </p:pic>
    </p:spTree>
    <p:extLst>
      <p:ext uri="{BB962C8B-B14F-4D97-AF65-F5344CB8AC3E}">
        <p14:creationId xmlns:p14="http://schemas.microsoft.com/office/powerpoint/2010/main" val="137721507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fontScale="850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Melanie Morehouse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650"/>
            <a:ext cx="4083088" cy="5103860"/>
          </a:xfrm>
          <a:prstGeom prst="rect">
            <a:avLst/>
          </a:prstGeom>
        </p:spPr>
      </p:pic>
    </p:spTree>
    <p:extLst>
      <p:ext uri="{BB962C8B-B14F-4D97-AF65-F5344CB8AC3E}">
        <p14:creationId xmlns:p14="http://schemas.microsoft.com/office/powerpoint/2010/main" val="208971416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Jason Smith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650"/>
            <a:ext cx="4083088" cy="5103860"/>
          </a:xfrm>
          <a:prstGeom prst="rect">
            <a:avLst/>
          </a:prstGeom>
        </p:spPr>
      </p:pic>
    </p:spTree>
    <p:extLst>
      <p:ext uri="{BB962C8B-B14F-4D97-AF65-F5344CB8AC3E}">
        <p14:creationId xmlns:p14="http://schemas.microsoft.com/office/powerpoint/2010/main" val="259188187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Ella </a:t>
            </a:r>
            <a:r>
              <a:rPr lang="en-US" sz="4800" b="1" dirty="0" err="1"/>
              <a:t>Ramier</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650"/>
            <a:ext cx="4083088" cy="5103860"/>
          </a:xfrm>
          <a:prstGeom prst="rect">
            <a:avLst/>
          </a:prstGeom>
        </p:spPr>
      </p:pic>
    </p:spTree>
    <p:extLst>
      <p:ext uri="{BB962C8B-B14F-4D97-AF65-F5344CB8AC3E}">
        <p14:creationId xmlns:p14="http://schemas.microsoft.com/office/powerpoint/2010/main" val="73924411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Rebekah Rich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650"/>
            <a:ext cx="4083088" cy="5103860"/>
          </a:xfrm>
          <a:prstGeom prst="rect">
            <a:avLst/>
          </a:prstGeom>
        </p:spPr>
      </p:pic>
    </p:spTree>
    <p:extLst>
      <p:ext uri="{BB962C8B-B14F-4D97-AF65-F5344CB8AC3E}">
        <p14:creationId xmlns:p14="http://schemas.microsoft.com/office/powerpoint/2010/main" val="19006594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attending a post-secondary institution in the fall and who has been involved in Safe Grad events as well as extra-curricular activities.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SAFE GRAD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Andrew Kroon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670" y="1524650"/>
            <a:ext cx="4083088" cy="5103860"/>
          </a:xfrm>
          <a:prstGeom prst="rect">
            <a:avLst/>
          </a:prstGeom>
        </p:spPr>
      </p:pic>
    </p:spTree>
    <p:extLst>
      <p:ext uri="{BB962C8B-B14F-4D97-AF65-F5344CB8AC3E}">
        <p14:creationId xmlns:p14="http://schemas.microsoft.com/office/powerpoint/2010/main" val="117763501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a passion and interest in learning French as a second language.</a:t>
            </a:r>
          </a:p>
        </p:txBody>
      </p:sp>
      <p:sp>
        <p:nvSpPr>
          <p:cNvPr id="6" name="Title 1"/>
          <p:cNvSpPr txBox="1">
            <a:spLocks/>
          </p:cNvSpPr>
          <p:nvPr/>
        </p:nvSpPr>
        <p:spPr>
          <a:xfrm>
            <a:off x="760412" y="1097923"/>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800" dirty="0"/>
              <a:t>LHHS SECOND LANGUAGE DEPARTMENT AWARD</a:t>
            </a:r>
          </a:p>
        </p:txBody>
      </p:sp>
      <p:sp>
        <p:nvSpPr>
          <p:cNvPr id="7" name="Text Placeholder 2"/>
          <p:cNvSpPr txBox="1">
            <a:spLocks/>
          </p:cNvSpPr>
          <p:nvPr/>
        </p:nvSpPr>
        <p:spPr>
          <a:xfrm>
            <a:off x="531812" y="5542632"/>
            <a:ext cx="5943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Jason Smith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0470" y="1555123"/>
            <a:ext cx="4017942" cy="5022428"/>
          </a:xfrm>
          <a:prstGeom prst="rect">
            <a:avLst/>
          </a:prstGeom>
        </p:spPr>
      </p:pic>
    </p:spTree>
    <p:extLst>
      <p:ext uri="{BB962C8B-B14F-4D97-AF65-F5344CB8AC3E}">
        <p14:creationId xmlns:p14="http://schemas.microsoft.com/office/powerpoint/2010/main" val="364689736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524000"/>
            <a:ext cx="55626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who has demonstrated a passion and interest in learning French as a second language.</a:t>
            </a:r>
          </a:p>
        </p:txBody>
      </p:sp>
      <p:sp>
        <p:nvSpPr>
          <p:cNvPr id="6" name="Title 1"/>
          <p:cNvSpPr txBox="1">
            <a:spLocks/>
          </p:cNvSpPr>
          <p:nvPr/>
        </p:nvSpPr>
        <p:spPr>
          <a:xfrm>
            <a:off x="760412" y="1097923"/>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800" dirty="0"/>
              <a:t>LHHS SECOND LANGUAGE DEPARTMENT AWARD</a:t>
            </a:r>
          </a:p>
        </p:txBody>
      </p:sp>
      <p:sp>
        <p:nvSpPr>
          <p:cNvPr id="7" name="Text Placeholder 2"/>
          <p:cNvSpPr txBox="1">
            <a:spLocks/>
          </p:cNvSpPr>
          <p:nvPr/>
        </p:nvSpPr>
        <p:spPr>
          <a:xfrm>
            <a:off x="531812" y="5542632"/>
            <a:ext cx="5943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Brandon Fox</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0470" y="1555123"/>
            <a:ext cx="4017942" cy="5022427"/>
          </a:xfrm>
          <a:prstGeom prst="rect">
            <a:avLst/>
          </a:prstGeom>
        </p:spPr>
      </p:pic>
    </p:spTree>
    <p:extLst>
      <p:ext uri="{BB962C8B-B14F-4D97-AF65-F5344CB8AC3E}">
        <p14:creationId xmlns:p14="http://schemas.microsoft.com/office/powerpoint/2010/main" val="160294223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28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with an interest and aptitude in Digital Production.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Elena </a:t>
            </a:r>
            <a:r>
              <a:rPr lang="en-US" sz="4800" b="1" dirty="0" err="1"/>
              <a:t>Kurilova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0039" y="1466850"/>
            <a:ext cx="4206238" cy="5257798"/>
          </a:xfrm>
          <a:prstGeom prst="rect">
            <a:avLst/>
          </a:prstGeom>
        </p:spPr>
      </p:pic>
    </p:spTree>
    <p:extLst>
      <p:ext uri="{BB962C8B-B14F-4D97-AF65-F5344CB8AC3E}">
        <p14:creationId xmlns:p14="http://schemas.microsoft.com/office/powerpoint/2010/main" val="255052857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03730"/>
            <a:ext cx="5715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000" dirty="0"/>
              <a:t>For a worthy student who will be studying music in a post- secondary institution or has been a member in good standing of the music program for all four years of high school. </a:t>
            </a:r>
          </a:p>
        </p:txBody>
      </p:sp>
      <p:sp>
        <p:nvSpPr>
          <p:cNvPr id="5" name="Text Placeholder 2"/>
          <p:cNvSpPr txBox="1">
            <a:spLocks/>
          </p:cNvSpPr>
          <p:nvPr/>
        </p:nvSpPr>
        <p:spPr>
          <a:xfrm>
            <a:off x="531812" y="5486400"/>
            <a:ext cx="5715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Marlene Waugh</a:t>
            </a:r>
          </a:p>
        </p:txBody>
      </p:sp>
      <p:sp>
        <p:nvSpPr>
          <p:cNvPr id="6" name="Title 1"/>
          <p:cNvSpPr txBox="1">
            <a:spLocks/>
          </p:cNvSpPr>
          <p:nvPr/>
        </p:nvSpPr>
        <p:spPr>
          <a:xfrm>
            <a:off x="1065212" y="1121461"/>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BILL MCCAULAY MEMORIAL MUSIC AWARD </a:t>
            </a:r>
          </a:p>
        </p:txBody>
      </p:sp>
      <p:pic>
        <p:nvPicPr>
          <p:cNvPr id="3" name="Picture 2">
            <a:extLst>
              <a:ext uri="{FF2B5EF4-FFF2-40B4-BE49-F238E27FC236}">
                <a16:creationId xmlns:a16="http://schemas.microsoft.com/office/drawing/2014/main" id="{B6EF8FD9-99DE-4EDA-B540-A2B7ACB5E4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3" y="1559611"/>
            <a:ext cx="4023360" cy="5029200"/>
          </a:xfrm>
          <a:prstGeom prst="rect">
            <a:avLst/>
          </a:prstGeom>
        </p:spPr>
      </p:pic>
    </p:spTree>
    <p:extLst>
      <p:ext uri="{BB962C8B-B14F-4D97-AF65-F5344CB8AC3E}">
        <p14:creationId xmlns:p14="http://schemas.microsoft.com/office/powerpoint/2010/main" val="148600619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447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600" dirty="0"/>
              <a:t>For a deserving graduate who has shown considerable growth through goal setting, hard work and perseverance. This student accepted the challenge of self and academic improvement and worked hard to achieve both personal and academic goals and experienced success with both.</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0224" y="6094276"/>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Liam MacKinnon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1121" y="1447800"/>
            <a:ext cx="4245892" cy="5307365"/>
          </a:xfrm>
          <a:prstGeom prst="rect">
            <a:avLst/>
          </a:prstGeom>
        </p:spPr>
      </p:pic>
    </p:spTree>
    <p:extLst>
      <p:ext uri="{BB962C8B-B14F-4D97-AF65-F5344CB8AC3E}">
        <p14:creationId xmlns:p14="http://schemas.microsoft.com/office/powerpoint/2010/main" val="241850978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28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who has overcome extreme adversity and who is pursuing university studies.</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Natasha Allain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2125" y="1447800"/>
            <a:ext cx="4124249" cy="5155312"/>
          </a:xfrm>
          <a:prstGeom prst="rect">
            <a:avLst/>
          </a:prstGeom>
        </p:spPr>
      </p:pic>
    </p:spTree>
    <p:extLst>
      <p:ext uri="{BB962C8B-B14F-4D97-AF65-F5344CB8AC3E}">
        <p14:creationId xmlns:p14="http://schemas.microsoft.com/office/powerpoint/2010/main" val="10448315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002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with a passionate interest in English Language Arts.</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Caitlyn Sinclair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76258" y="1360229"/>
            <a:ext cx="4398217" cy="5497771"/>
          </a:xfrm>
          <a:prstGeom prst="rect">
            <a:avLst/>
          </a:prstGeom>
        </p:spPr>
      </p:pic>
    </p:spTree>
    <p:extLst>
      <p:ext uri="{BB962C8B-B14F-4D97-AF65-F5344CB8AC3E}">
        <p14:creationId xmlns:p14="http://schemas.microsoft.com/office/powerpoint/2010/main" val="159003747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002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with a passionate interest in the learning of Mathematics.</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Jason Smith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57208" y="1066800"/>
            <a:ext cx="4398217" cy="5497771"/>
          </a:xfrm>
          <a:prstGeom prst="rect">
            <a:avLst/>
          </a:prstGeom>
        </p:spPr>
      </p:pic>
    </p:spTree>
    <p:extLst>
      <p:ext uri="{BB962C8B-B14F-4D97-AF65-F5344CB8AC3E}">
        <p14:creationId xmlns:p14="http://schemas.microsoft.com/office/powerpoint/2010/main" val="148329358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764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well-rounded graduate who goes above and beyond in a variety of scholastic and extra-curricular activities.</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fontScale="925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Emily Erin Lisa Day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1201" y="1295400"/>
            <a:ext cx="4245812" cy="5307265"/>
          </a:xfrm>
          <a:prstGeom prst="rect">
            <a:avLst/>
          </a:prstGeom>
        </p:spPr>
      </p:pic>
    </p:spTree>
    <p:extLst>
      <p:ext uri="{BB962C8B-B14F-4D97-AF65-F5344CB8AC3E}">
        <p14:creationId xmlns:p14="http://schemas.microsoft.com/office/powerpoint/2010/main" val="157204734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3" y="1676400"/>
            <a:ext cx="6203106"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graduate who demonstrated resilience in successfully adapting to and engaging in online learning opportunities</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fontScale="850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Delaney Smallwood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5923" y="1219200"/>
            <a:ext cx="4280914" cy="5352121"/>
          </a:xfrm>
          <a:prstGeom prst="rect">
            <a:avLst/>
          </a:prstGeom>
        </p:spPr>
      </p:pic>
    </p:spTree>
    <p:extLst>
      <p:ext uri="{BB962C8B-B14F-4D97-AF65-F5344CB8AC3E}">
        <p14:creationId xmlns:p14="http://schemas.microsoft.com/office/powerpoint/2010/main" val="108790139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76400"/>
            <a:ext cx="5410199"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with a keen interest in the social sciences throughout high school.</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1812" y="5542632"/>
            <a:ext cx="60198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Ellie Weir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91386" y="1295400"/>
            <a:ext cx="4188380" cy="5235475"/>
          </a:xfrm>
          <a:prstGeom prst="rect">
            <a:avLst/>
          </a:prstGeom>
        </p:spPr>
      </p:pic>
    </p:spTree>
    <p:extLst>
      <p:ext uri="{BB962C8B-B14F-4D97-AF65-F5344CB8AC3E}">
        <p14:creationId xmlns:p14="http://schemas.microsoft.com/office/powerpoint/2010/main" val="224652209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6764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with a keen interest and aptitude in the skilled trades.</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Faith Knox</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11615" y="1447800"/>
            <a:ext cx="4168151" cy="5210188"/>
          </a:xfrm>
          <a:prstGeom prst="rect">
            <a:avLst/>
          </a:prstGeom>
        </p:spPr>
      </p:pic>
    </p:spTree>
    <p:extLst>
      <p:ext uri="{BB962C8B-B14F-4D97-AF65-F5344CB8AC3E}">
        <p14:creationId xmlns:p14="http://schemas.microsoft.com/office/powerpoint/2010/main" val="297746352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132" y="2788637"/>
            <a:ext cx="55626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300" dirty="0"/>
              <a:t>For a graduate who regularly demonstrates service above self to students and staff. </a:t>
            </a:r>
          </a:p>
        </p:txBody>
      </p:sp>
      <p:sp>
        <p:nvSpPr>
          <p:cNvPr id="6" name="Title 1"/>
          <p:cNvSpPr txBox="1">
            <a:spLocks/>
          </p:cNvSpPr>
          <p:nvPr/>
        </p:nvSpPr>
        <p:spPr>
          <a:xfrm>
            <a:off x="760412" y="1447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STAFF PRIZE</a:t>
            </a:r>
          </a:p>
          <a:p>
            <a:pPr algn="ctr"/>
            <a:endParaRPr lang="en-US" sz="5400" dirty="0"/>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Fallon Thornton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96333" y="1538674"/>
            <a:ext cx="4023360" cy="5029200"/>
          </a:xfrm>
          <a:prstGeom prst="rect">
            <a:avLst/>
          </a:prstGeom>
        </p:spPr>
      </p:pic>
    </p:spTree>
    <p:extLst>
      <p:ext uri="{BB962C8B-B14F-4D97-AF65-F5344CB8AC3E}">
        <p14:creationId xmlns:p14="http://schemas.microsoft.com/office/powerpoint/2010/main" val="155825982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9294" y="2295066"/>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graduate pursuing post-secondary studies in Visual Arts and who was involved in various Art activities at Leo Hayes.</a:t>
            </a:r>
          </a:p>
        </p:txBody>
      </p:sp>
      <p:sp>
        <p:nvSpPr>
          <p:cNvPr id="6" name="Title 1"/>
          <p:cNvSpPr txBox="1">
            <a:spLocks/>
          </p:cNvSpPr>
          <p:nvPr/>
        </p:nvSpPr>
        <p:spPr>
          <a:xfrm>
            <a:off x="710935" y="14859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VISUAL ARTS AWARD</a:t>
            </a:r>
          </a:p>
          <a:p>
            <a:pPr algn="ctr"/>
            <a:endParaRPr lang="en-US" sz="5400" dirty="0"/>
          </a:p>
        </p:txBody>
      </p:sp>
      <p:sp>
        <p:nvSpPr>
          <p:cNvPr id="7" name="Text Placeholder 2"/>
          <p:cNvSpPr txBox="1">
            <a:spLocks/>
          </p:cNvSpPr>
          <p:nvPr/>
        </p:nvSpPr>
        <p:spPr>
          <a:xfrm>
            <a:off x="531812" y="5542632"/>
            <a:ext cx="6096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Rebekah Rich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70812" y="1485900"/>
            <a:ext cx="4111584" cy="5139481"/>
          </a:xfrm>
          <a:prstGeom prst="rect">
            <a:avLst/>
          </a:prstGeom>
        </p:spPr>
      </p:pic>
    </p:spTree>
    <p:extLst>
      <p:ext uri="{BB962C8B-B14F-4D97-AF65-F5344CB8AC3E}">
        <p14:creationId xmlns:p14="http://schemas.microsoft.com/office/powerpoint/2010/main" val="406253038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03730"/>
            <a:ext cx="5715000" cy="35052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000" dirty="0"/>
              <a:t>For a worthy student who will be studying music in a post- secondary institution or has been a member in good standing of the music program for all four years of high school. </a:t>
            </a:r>
          </a:p>
        </p:txBody>
      </p:sp>
      <p:sp>
        <p:nvSpPr>
          <p:cNvPr id="5" name="Text Placeholder 2"/>
          <p:cNvSpPr txBox="1">
            <a:spLocks/>
          </p:cNvSpPr>
          <p:nvPr/>
        </p:nvSpPr>
        <p:spPr>
          <a:xfrm>
            <a:off x="531812" y="5486400"/>
            <a:ext cx="5715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Ryan Wetmore</a:t>
            </a:r>
          </a:p>
        </p:txBody>
      </p:sp>
      <p:sp>
        <p:nvSpPr>
          <p:cNvPr id="6" name="Title 1"/>
          <p:cNvSpPr txBox="1">
            <a:spLocks/>
          </p:cNvSpPr>
          <p:nvPr/>
        </p:nvSpPr>
        <p:spPr>
          <a:xfrm>
            <a:off x="1065212" y="1121461"/>
            <a:ext cx="10157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BILL MCCAULAY MEMORIAL MUSIC AWARD </a:t>
            </a:r>
          </a:p>
        </p:txBody>
      </p:sp>
      <p:pic>
        <p:nvPicPr>
          <p:cNvPr id="3" name="Picture 2">
            <a:extLst>
              <a:ext uri="{FF2B5EF4-FFF2-40B4-BE49-F238E27FC236}">
                <a16:creationId xmlns:a16="http://schemas.microsoft.com/office/drawing/2014/main" id="{B6EF8FD9-99DE-4EDA-B540-A2B7ACB5E4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3653" y="1559611"/>
            <a:ext cx="4023360" cy="5029200"/>
          </a:xfrm>
          <a:prstGeom prst="rect">
            <a:avLst/>
          </a:prstGeom>
        </p:spPr>
      </p:pic>
    </p:spTree>
    <p:extLst>
      <p:ext uri="{BB962C8B-B14F-4D97-AF65-F5344CB8AC3E}">
        <p14:creationId xmlns:p14="http://schemas.microsoft.com/office/powerpoint/2010/main" val="101709984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714500"/>
            <a:ext cx="56388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800" dirty="0"/>
              <a:t>For a graduate who completed all levels of Visual Arts with high standing and was involved in various activities in the Visual Arts at Leo Hayes.</a:t>
            </a:r>
          </a:p>
        </p:txBody>
      </p:sp>
      <p:sp>
        <p:nvSpPr>
          <p:cNvPr id="6" name="Title 1"/>
          <p:cNvSpPr txBox="1">
            <a:spLocks/>
          </p:cNvSpPr>
          <p:nvPr/>
        </p:nvSpPr>
        <p:spPr>
          <a:xfrm>
            <a:off x="710935" y="14859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LHHS VISUAL ARTS AWARD</a:t>
            </a:r>
          </a:p>
          <a:p>
            <a:pPr algn="ctr"/>
            <a:endParaRPr lang="en-US" sz="5400" dirty="0"/>
          </a:p>
        </p:txBody>
      </p:sp>
      <p:sp>
        <p:nvSpPr>
          <p:cNvPr id="7" name="Text Placeholder 2"/>
          <p:cNvSpPr txBox="1">
            <a:spLocks/>
          </p:cNvSpPr>
          <p:nvPr/>
        </p:nvSpPr>
        <p:spPr>
          <a:xfrm>
            <a:off x="531812" y="5542632"/>
            <a:ext cx="60960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Kaileigh</a:t>
            </a:r>
            <a:r>
              <a:rPr lang="en-US" sz="4800" b="1" dirty="0"/>
              <a:t> </a:t>
            </a:r>
            <a:r>
              <a:rPr lang="en-US" sz="4800" b="1" dirty="0" err="1"/>
              <a:t>Surrett</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86398" y="1295400"/>
            <a:ext cx="4240476" cy="5300596"/>
          </a:xfrm>
          <a:prstGeom prst="rect">
            <a:avLst/>
          </a:prstGeom>
        </p:spPr>
      </p:pic>
    </p:spTree>
    <p:extLst>
      <p:ext uri="{BB962C8B-B14F-4D97-AF65-F5344CB8AC3E}">
        <p14:creationId xmlns:p14="http://schemas.microsoft.com/office/powerpoint/2010/main" val="36575745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981200"/>
            <a:ext cx="502920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deserving graduate pursuing a career in Nursing. </a:t>
            </a:r>
          </a:p>
        </p:txBody>
      </p:sp>
      <p:sp>
        <p:nvSpPr>
          <p:cNvPr id="6" name="Title 1"/>
          <p:cNvSpPr txBox="1">
            <a:spLocks/>
          </p:cNvSpPr>
          <p:nvPr/>
        </p:nvSpPr>
        <p:spPr>
          <a:xfrm>
            <a:off x="227012" y="685800"/>
            <a:ext cx="115289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LORETTA HAYES NURSING AWARD</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Natalie Irving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7995" y="1123950"/>
            <a:ext cx="4337971" cy="5422463"/>
          </a:xfrm>
          <a:prstGeom prst="rect">
            <a:avLst/>
          </a:prstGeom>
        </p:spPr>
      </p:pic>
    </p:spTree>
    <p:extLst>
      <p:ext uri="{BB962C8B-B14F-4D97-AF65-F5344CB8AC3E}">
        <p14:creationId xmlns:p14="http://schemas.microsoft.com/office/powerpoint/2010/main" val="55572450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28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graduate with high academic standing and involvement in the Arts. </a:t>
            </a:r>
          </a:p>
        </p:txBody>
      </p:sp>
      <p:sp>
        <p:nvSpPr>
          <p:cNvPr id="6" name="Title 1"/>
          <p:cNvSpPr txBox="1">
            <a:spLocks/>
          </p:cNvSpPr>
          <p:nvPr/>
        </p:nvSpPr>
        <p:spPr>
          <a:xfrm>
            <a:off x="760412" y="1066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MARY ELLEN NEALIS PHOTOGRAPHY PRIZE</a:t>
            </a:r>
          </a:p>
        </p:txBody>
      </p:sp>
      <p:sp>
        <p:nvSpPr>
          <p:cNvPr id="7" name="Text Placeholder 2"/>
          <p:cNvSpPr txBox="1">
            <a:spLocks/>
          </p:cNvSpPr>
          <p:nvPr/>
        </p:nvSpPr>
        <p:spPr>
          <a:xfrm>
            <a:off x="38517" y="5562600"/>
            <a:ext cx="6589295"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Chantalle</a:t>
            </a:r>
            <a:r>
              <a:rPr lang="en-US" sz="4800" b="1" dirty="0"/>
              <a:t> Levesque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77678" y="1524000"/>
            <a:ext cx="4038600" cy="5048250"/>
          </a:xfrm>
          <a:prstGeom prst="rect">
            <a:avLst/>
          </a:prstGeom>
        </p:spPr>
      </p:pic>
    </p:spTree>
    <p:extLst>
      <p:ext uri="{BB962C8B-B14F-4D97-AF65-F5344CB8AC3E}">
        <p14:creationId xmlns:p14="http://schemas.microsoft.com/office/powerpoint/2010/main" val="322745413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0412" y="1066800"/>
            <a:ext cx="109193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MARY ELLEN NEALIS PHOTOGRAPHY PRIZE</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Isabella Doherty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66013" y="1524000"/>
            <a:ext cx="4191000" cy="5238750"/>
          </a:xfrm>
          <a:prstGeom prst="rect">
            <a:avLst/>
          </a:prstGeom>
        </p:spPr>
      </p:pic>
      <p:sp>
        <p:nvSpPr>
          <p:cNvPr id="9" name="Title 1"/>
          <p:cNvSpPr txBox="1">
            <a:spLocks/>
          </p:cNvSpPr>
          <p:nvPr/>
        </p:nvSpPr>
        <p:spPr>
          <a:xfrm>
            <a:off x="531812" y="1828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graduate with high academic standing and involvement in the Arts. </a:t>
            </a:r>
          </a:p>
        </p:txBody>
      </p:sp>
    </p:spTree>
    <p:extLst>
      <p:ext uri="{BB962C8B-B14F-4D97-AF65-F5344CB8AC3E}">
        <p14:creationId xmlns:p14="http://schemas.microsoft.com/office/powerpoint/2010/main" val="27843715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1" y="1828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who exemplifies the motto of the Best Buddies Program, “making a difference one friendship at a time.”</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MICHAEL BALDWIN </a:t>
            </a:r>
          </a:p>
          <a:p>
            <a:pPr algn="ctr"/>
            <a:r>
              <a:rPr lang="en-US" sz="5400" dirty="0"/>
              <a:t>MEMORIAL AWARD</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Sydney Nason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92304" y="1543050"/>
            <a:ext cx="4064709" cy="5080887"/>
          </a:xfrm>
          <a:prstGeom prst="rect">
            <a:avLst/>
          </a:prstGeom>
        </p:spPr>
      </p:pic>
    </p:spTree>
    <p:extLst>
      <p:ext uri="{BB962C8B-B14F-4D97-AF65-F5344CB8AC3E}">
        <p14:creationId xmlns:p14="http://schemas.microsoft.com/office/powerpoint/2010/main" val="63565349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0812" y="1520072"/>
            <a:ext cx="59436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500" dirty="0"/>
              <a:t>Awarded to a graduating varsity basketball player who has achieved acceptable academic standing and demonstrated the following personal characteristics: a passion for the game of basketball; a sustained commitment to improving as a player; a player with tenacity and drive – “Leaves it all on the court”; a leader on the court and in the locker room. </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MIKE FITZGERALD BASKETBALL BURSARY</a:t>
            </a:r>
          </a:p>
        </p:txBody>
      </p:sp>
      <p:sp>
        <p:nvSpPr>
          <p:cNvPr id="7" name="Text Placeholder 2"/>
          <p:cNvSpPr txBox="1">
            <a:spLocks/>
          </p:cNvSpPr>
          <p:nvPr/>
        </p:nvSpPr>
        <p:spPr>
          <a:xfrm>
            <a:off x="494466" y="5943600"/>
            <a:ext cx="5256291" cy="781968"/>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Madalynn Kean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43970" y="1520072"/>
            <a:ext cx="4164396" cy="5205495"/>
          </a:xfrm>
          <a:prstGeom prst="rect">
            <a:avLst/>
          </a:prstGeom>
        </p:spPr>
      </p:pic>
    </p:spTree>
    <p:extLst>
      <p:ext uri="{BB962C8B-B14F-4D97-AF65-F5344CB8AC3E}">
        <p14:creationId xmlns:p14="http://schemas.microsoft.com/office/powerpoint/2010/main" val="299495463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0812" y="1520072"/>
            <a:ext cx="59436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2500" dirty="0"/>
              <a:t>Awarded to a graduating varsity basketball player who has achieved acceptable academic standing and demonstrated the following personal characteristics: a passion for the game of basketball; a sustained commitment to improving as a player; a player with tenacity and drive – “Leaves all on the court”; a leader on the court and in the locker room. </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MIKE FITZGERALD BASKETBALL BURSARY</a:t>
            </a:r>
          </a:p>
        </p:txBody>
      </p:sp>
      <p:sp>
        <p:nvSpPr>
          <p:cNvPr id="7" name="Text Placeholder 2"/>
          <p:cNvSpPr txBox="1">
            <a:spLocks/>
          </p:cNvSpPr>
          <p:nvPr/>
        </p:nvSpPr>
        <p:spPr>
          <a:xfrm>
            <a:off x="494466" y="5943600"/>
            <a:ext cx="5256291" cy="781968"/>
          </a:xfrm>
          <a:prstGeom prst="rect">
            <a:avLst/>
          </a:prstGeom>
        </p:spPr>
        <p:txBody>
          <a:bodyPr>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400" b="1" dirty="0"/>
              <a:t>Jaron Killam</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42069" y="1520072"/>
            <a:ext cx="4064709" cy="5080887"/>
          </a:xfrm>
          <a:prstGeom prst="rect">
            <a:avLst/>
          </a:prstGeom>
        </p:spPr>
      </p:pic>
    </p:spTree>
    <p:extLst>
      <p:ext uri="{BB962C8B-B14F-4D97-AF65-F5344CB8AC3E}">
        <p14:creationId xmlns:p14="http://schemas.microsoft.com/office/powerpoint/2010/main" val="217347593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828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200" dirty="0"/>
              <a:t>For a deserving graduate with an average of 80% or higher who played on a basketball team and will be pursuing a university education. </a:t>
            </a:r>
          </a:p>
        </p:txBody>
      </p:sp>
      <p:sp>
        <p:nvSpPr>
          <p:cNvPr id="6" name="Title 1"/>
          <p:cNvSpPr txBox="1">
            <a:spLocks/>
          </p:cNvSpPr>
          <p:nvPr/>
        </p:nvSpPr>
        <p:spPr>
          <a:xfrm>
            <a:off x="455612" y="1066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MIKE FITZGERALD MEMORIAL SCHOLARSHIP</a:t>
            </a:r>
          </a:p>
        </p:txBody>
      </p:sp>
      <p:sp>
        <p:nvSpPr>
          <p:cNvPr id="7" name="Text Placeholder 2"/>
          <p:cNvSpPr txBox="1">
            <a:spLocks/>
          </p:cNvSpPr>
          <p:nvPr/>
        </p:nvSpPr>
        <p:spPr>
          <a:xfrm>
            <a:off x="531812" y="5542632"/>
            <a:ext cx="5256291"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Tyler Green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7130816" y="2038271"/>
            <a:ext cx="4145196" cy="4149110"/>
          </a:xfrm>
          <a:prstGeom prst="rect">
            <a:avLst/>
          </a:prstGeom>
        </p:spPr>
      </p:pic>
    </p:spTree>
    <p:extLst>
      <p:ext uri="{BB962C8B-B14F-4D97-AF65-F5344CB8AC3E}">
        <p14:creationId xmlns:p14="http://schemas.microsoft.com/office/powerpoint/2010/main" val="78323210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2209800"/>
            <a:ext cx="5256291"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4000" dirty="0"/>
              <a:t>For a graduate with a high standing in Modern History.</a:t>
            </a:r>
            <a:endParaRPr lang="en-US" sz="3800" dirty="0"/>
          </a:p>
        </p:txBody>
      </p:sp>
      <p:sp>
        <p:nvSpPr>
          <p:cNvPr id="6" name="Title 1"/>
          <p:cNvSpPr txBox="1">
            <a:spLocks/>
          </p:cNvSpPr>
          <p:nvPr/>
        </p:nvSpPr>
        <p:spPr>
          <a:xfrm>
            <a:off x="379412" y="971081"/>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4600" dirty="0"/>
              <a:t>MONTEITH FAMILY PRIZE IN MEMORY OF THE MONTEITH FAMILY OF ST. MARY’S ST.</a:t>
            </a:r>
          </a:p>
        </p:txBody>
      </p:sp>
      <p:sp>
        <p:nvSpPr>
          <p:cNvPr id="7" name="Text Placeholder 2"/>
          <p:cNvSpPr txBox="1">
            <a:spLocks/>
          </p:cNvSpPr>
          <p:nvPr/>
        </p:nvSpPr>
        <p:spPr>
          <a:xfrm>
            <a:off x="531812" y="5542632"/>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a:t>Jenna Campbell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42213" y="1466381"/>
            <a:ext cx="4114800" cy="5143500"/>
          </a:xfrm>
          <a:prstGeom prst="rect">
            <a:avLst/>
          </a:prstGeom>
        </p:spPr>
      </p:pic>
    </p:spTree>
    <p:extLst>
      <p:ext uri="{BB962C8B-B14F-4D97-AF65-F5344CB8AC3E}">
        <p14:creationId xmlns:p14="http://schemas.microsoft.com/office/powerpoint/2010/main" val="75480303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1812" y="1447800"/>
            <a:ext cx="6096000" cy="2895600"/>
          </a:xfrm>
          <a:prstGeom prst="rect">
            <a:avLst/>
          </a:prstGeom>
        </p:spPr>
        <p:txBody>
          <a:bodyPr>
            <a:no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nSpc>
                <a:spcPct val="100000"/>
              </a:lnSpc>
            </a:pPr>
            <a:r>
              <a:rPr lang="en-US" sz="3800" dirty="0"/>
              <a:t>For a graduate who has shown a keen interest in mathematics throughout high school by excelling in advanced courses and mathematics contests. </a:t>
            </a:r>
          </a:p>
        </p:txBody>
      </p:sp>
      <p:sp>
        <p:nvSpPr>
          <p:cNvPr id="6" name="Title 1"/>
          <p:cNvSpPr txBox="1">
            <a:spLocks/>
          </p:cNvSpPr>
          <p:nvPr/>
        </p:nvSpPr>
        <p:spPr>
          <a:xfrm>
            <a:off x="455612" y="1447800"/>
            <a:ext cx="11452754" cy="457200"/>
          </a:xfrm>
          <a:prstGeom prst="rect">
            <a:avLst/>
          </a:prstGeom>
        </p:spPr>
        <p:txBody>
          <a:bodyPr vert="horz" lIns="121899" tIns="60949" rIns="121899" bIns="60949" rtlCol="0" anchor="b">
            <a:no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5400" dirty="0"/>
              <a:t>MORNEAU SHEPELL AWARD</a:t>
            </a:r>
          </a:p>
          <a:p>
            <a:pPr algn="ctr"/>
            <a:endParaRPr lang="en-US" sz="5400" dirty="0"/>
          </a:p>
        </p:txBody>
      </p:sp>
      <p:sp>
        <p:nvSpPr>
          <p:cNvPr id="7" name="Text Placeholder 2"/>
          <p:cNvSpPr txBox="1">
            <a:spLocks/>
          </p:cNvSpPr>
          <p:nvPr/>
        </p:nvSpPr>
        <p:spPr>
          <a:xfrm>
            <a:off x="562308" y="5751089"/>
            <a:ext cx="6324600" cy="781968"/>
          </a:xfrm>
          <a:prstGeom prst="rect">
            <a:avLst/>
          </a:prstGeom>
        </p:spPr>
        <p:txBody>
          <a:bodyPr>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en-US" sz="4800" b="1" dirty="0" err="1"/>
              <a:t>Rakshit</a:t>
            </a:r>
            <a:r>
              <a:rPr lang="en-US" sz="4800" b="1" dirty="0"/>
              <a:t> </a:t>
            </a:r>
            <a:r>
              <a:rPr lang="en-US" sz="4800" b="1" dirty="0" err="1"/>
              <a:t>Galwa</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35517" y="1447800"/>
            <a:ext cx="4191000" cy="5238750"/>
          </a:xfrm>
          <a:prstGeom prst="rect">
            <a:avLst/>
          </a:prstGeom>
        </p:spPr>
      </p:pic>
    </p:spTree>
    <p:extLst>
      <p:ext uri="{BB962C8B-B14F-4D97-AF65-F5344CB8AC3E}">
        <p14:creationId xmlns:p14="http://schemas.microsoft.com/office/powerpoint/2010/main" val="334131999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4820f148-d5a0-4c58-97f0-f223ba1efcdd" xsi:nil="true"/>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73ECC5A911A5428E3A9BB0EB89E2DE" ma:contentTypeVersion="5" ma:contentTypeDescription="Create a new document." ma:contentTypeScope="" ma:versionID="f1369253c67093820236a91b0b13124e">
  <xsd:schema xmlns:xsd="http://www.w3.org/2001/XMLSchema" xmlns:xs="http://www.w3.org/2001/XMLSchema" xmlns:p="http://schemas.microsoft.com/office/2006/metadata/properties" xmlns:ns1="http://schemas.microsoft.com/sharepoint/v3" xmlns:ns2="4820f148-d5a0-4c58-97f0-f223ba1efcdd" targetNamespace="http://schemas.microsoft.com/office/2006/metadata/properties" ma:root="true" ma:fieldsID="81cb2ddcd0076dc0630d9d1c83141991" ns1:_="" ns2:_="">
    <xsd:import namespace="http://schemas.microsoft.com/sharepoint/v3"/>
    <xsd:import namespace="4820f148-d5a0-4c58-97f0-f223ba1efcdd"/>
    <xsd:element name="properties">
      <xsd:complexType>
        <xsd:sequence>
          <xsd:element name="documentManagement">
            <xsd:complexType>
              <xsd:all>
                <xsd:element ref="ns1:PublishingStartDate" minOccurs="0"/>
                <xsd:element ref="ns1:PublishingExpirationDate"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hidden="true" ma:internalName="PublishingStartDate" ma:readOnly="false">
      <xsd:simpleType>
        <xsd:restriction base="dms:Unknown"/>
      </xsd:simpleType>
    </xsd:element>
    <xsd:element name="PublishingExpirationDate" ma:index="9" nillable="true" ma:displayName="Scheduling End Date"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20f148-d5a0-4c58-97f0-f223ba1efcdd" elementFormDefault="qualified">
    <xsd:import namespace="http://schemas.microsoft.com/office/2006/documentManagement/types"/>
    <xsd:import namespace="http://schemas.microsoft.com/office/infopath/2007/PartnerControls"/>
    <xsd:element name="Description0" ma:index="10" nillable="true" ma:displayName="Description"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01D382-32B0-43EE-932C-28906AF37617}"/>
</file>

<file path=customXml/itemProps2.xml><?xml version="1.0" encoding="utf-8"?>
<ds:datastoreItem xmlns:ds="http://schemas.openxmlformats.org/officeDocument/2006/customXml" ds:itemID="{CF8224AA-DE42-43A5-AD36-99670D394BB7}"/>
</file>

<file path=customXml/itemProps3.xml><?xml version="1.0" encoding="utf-8"?>
<ds:datastoreItem xmlns:ds="http://schemas.openxmlformats.org/officeDocument/2006/customXml" ds:itemID="{AC273742-DA8C-4CC1-8944-57C37B206FD8}"/>
</file>

<file path=docProps/app.xml><?xml version="1.0" encoding="utf-8"?>
<Properties xmlns="http://schemas.openxmlformats.org/officeDocument/2006/extended-properties" xmlns:vt="http://schemas.openxmlformats.org/officeDocument/2006/docPropsVTypes">
  <Template>Facet</Template>
  <TotalTime>13457</TotalTime>
  <Words>4566</Words>
  <Application>Microsoft Office PowerPoint</Application>
  <PresentationFormat>Custom</PresentationFormat>
  <Paragraphs>709</Paragraphs>
  <Slides>233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233</vt:i4>
      </vt:variant>
    </vt:vector>
  </HeadingPairs>
  <TitlesOfParts>
    <vt:vector size="237" baseType="lpstr">
      <vt:lpstr>Arial</vt:lpstr>
      <vt:lpstr>Century Gothic</vt:lpstr>
      <vt:lpstr>Impact</vt:lpstr>
      <vt:lpstr>Books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Blanchard, Vanessa   (ASD-W)</dc:creator>
  <cp:lastModifiedBy>Capson-Daniels, Natalie     (ASD-W)</cp:lastModifiedBy>
  <cp:revision>266</cp:revision>
  <cp:lastPrinted>2018-06-21T17:40:53Z</cp:lastPrinted>
  <dcterms:created xsi:type="dcterms:W3CDTF">2017-05-10T17:38:23Z</dcterms:created>
  <dcterms:modified xsi:type="dcterms:W3CDTF">2021-09-02T19:27:17Z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0x0101003773ECC5A911A5428E3A9BB0EB89E2DE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